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6"/>
  </p:notesMasterIdLst>
  <p:handoutMasterIdLst>
    <p:handoutMasterId r:id="rId47"/>
  </p:handoutMasterIdLst>
  <p:sldIdLst>
    <p:sldId id="256" r:id="rId2"/>
    <p:sldId id="301" r:id="rId3"/>
    <p:sldId id="270" r:id="rId4"/>
    <p:sldId id="257" r:id="rId5"/>
    <p:sldId id="258" r:id="rId6"/>
    <p:sldId id="264" r:id="rId7"/>
    <p:sldId id="265" r:id="rId8"/>
    <p:sldId id="266" r:id="rId9"/>
    <p:sldId id="268" r:id="rId10"/>
    <p:sldId id="267" r:id="rId11"/>
    <p:sldId id="260" r:id="rId12"/>
    <p:sldId id="271" r:id="rId13"/>
    <p:sldId id="262" r:id="rId14"/>
    <p:sldId id="350" r:id="rId15"/>
    <p:sldId id="386" r:id="rId16"/>
    <p:sldId id="363" r:id="rId17"/>
    <p:sldId id="364" r:id="rId18"/>
    <p:sldId id="366" r:id="rId19"/>
    <p:sldId id="390" r:id="rId20"/>
    <p:sldId id="365" r:id="rId21"/>
    <p:sldId id="296" r:id="rId22"/>
    <p:sldId id="285" r:id="rId23"/>
    <p:sldId id="377" r:id="rId24"/>
    <p:sldId id="382" r:id="rId25"/>
    <p:sldId id="380" r:id="rId26"/>
    <p:sldId id="383" r:id="rId27"/>
    <p:sldId id="320" r:id="rId28"/>
    <p:sldId id="378" r:id="rId29"/>
    <p:sldId id="359" r:id="rId30"/>
    <p:sldId id="385" r:id="rId31"/>
    <p:sldId id="391" r:id="rId32"/>
    <p:sldId id="393" r:id="rId33"/>
    <p:sldId id="392" r:id="rId34"/>
    <p:sldId id="396" r:id="rId35"/>
    <p:sldId id="379" r:id="rId36"/>
    <p:sldId id="314" r:id="rId37"/>
    <p:sldId id="388" r:id="rId38"/>
    <p:sldId id="389" r:id="rId39"/>
    <p:sldId id="387" r:id="rId40"/>
    <p:sldId id="303" r:id="rId41"/>
    <p:sldId id="394" r:id="rId42"/>
    <p:sldId id="297" r:id="rId43"/>
    <p:sldId id="381" r:id="rId44"/>
    <p:sldId id="36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9A807-E721-0EDF-27E2-8250E7D4C5CA}" v="1" dt="2023-07-24T10:40:53.824"/>
    <p1510:client id="{FE5D7C33-B93A-41B0-B83D-B615E022EA91}" v="24" dt="2023-07-25T04:41:26.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48521"/>
  </p:normalViewPr>
  <p:slideViewPr>
    <p:cSldViewPr snapToGrid="0">
      <p:cViewPr varScale="1">
        <p:scale>
          <a:sx n="56" d="100"/>
          <a:sy n="56" d="100"/>
        </p:scale>
        <p:origin x="1352"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bsorensen\Library\Containers\com.microsoft.Excel\Data\Desktop\Tertiary%20Destinations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sorensen\Desktop\Tertiary%20Destinations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bsorensen\Desktop\Tertiary%20Destinations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bsorensen\Desktop\Tertiary%20Destinations202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w="25400">
          <a:noFill/>
        </a:ln>
        <a:effectLst/>
      </c:spPr>
    </c:plotArea>
    <c:legend>
      <c:legendPos val="r"/>
      <c:layout>
        <c:manualLayout>
          <c:xMode val="edge"/>
          <c:yMode val="edge"/>
          <c:x val="0.71305824453559807"/>
          <c:y val="0.18985615752505791"/>
          <c:w val="0.24496493421964211"/>
          <c:h val="0.667940585901121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60709787637762647"/>
          <c:y val="5.7822077740154479E-2"/>
          <c:w val="0.39185176874862543"/>
          <c:h val="0.9023656245020266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75960216723241503"/>
          <c:y val="0.18006558238448489"/>
          <c:w val="0.23254822870903064"/>
          <c:h val="0.62266971044528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1-3B5C-5447-A2B9-E1D836142E5B}"/>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3-3B5C-5447-A2B9-E1D836142E5B}"/>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5-3B5C-5447-A2B9-E1D836142E5B}"/>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7-3B5C-5447-A2B9-E1D836142E5B}"/>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9-3B5C-5447-A2B9-E1D836142E5B}"/>
              </c:ext>
            </c:extLst>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extLst>
              <c:ext xmlns:c16="http://schemas.microsoft.com/office/drawing/2014/chart" uri="{C3380CC4-5D6E-409C-BE32-E72D297353CC}">
                <c16:uniqueId val="{0000000B-3B5C-5447-A2B9-E1D836142E5B}"/>
              </c:ext>
            </c:extLst>
          </c:dPt>
          <c:cat>
            <c:strRef>
              <c:f>'2022'!$A$3:$A$8</c:f>
              <c:strCache>
                <c:ptCount val="6"/>
                <c:pt idx="0">
                  <c:v>University of Adelaide 41%</c:v>
                </c:pt>
                <c:pt idx="1">
                  <c:v>University of South Australia  24%</c:v>
                </c:pt>
                <c:pt idx="2">
                  <c:v>Flinders University  22%</c:v>
                </c:pt>
                <c:pt idx="3">
                  <c:v>Interstate Universities  7%</c:v>
                </c:pt>
                <c:pt idx="4">
                  <c:v>Overseas   0%</c:v>
                </c:pt>
                <c:pt idx="5">
                  <c:v>TAFE or RTO 6%</c:v>
                </c:pt>
              </c:strCache>
            </c:strRef>
          </c:cat>
          <c:val>
            <c:numRef>
              <c:f>'2022'!$C$3:$C$8</c:f>
              <c:numCache>
                <c:formatCode>General</c:formatCode>
                <c:ptCount val="6"/>
                <c:pt idx="0">
                  <c:v>41</c:v>
                </c:pt>
                <c:pt idx="1">
                  <c:v>24</c:v>
                </c:pt>
                <c:pt idx="2">
                  <c:v>22</c:v>
                </c:pt>
                <c:pt idx="3">
                  <c:v>7</c:v>
                </c:pt>
                <c:pt idx="4">
                  <c:v>0</c:v>
                </c:pt>
                <c:pt idx="5">
                  <c:v>6</c:v>
                </c:pt>
              </c:numCache>
            </c:numRef>
          </c:val>
          <c:extLst>
            <c:ext xmlns:c16="http://schemas.microsoft.com/office/drawing/2014/chart" uri="{C3380CC4-5D6E-409C-BE32-E72D297353CC}">
              <c16:uniqueId val="{0000000C-3B5C-5447-A2B9-E1D836142E5B}"/>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28.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28.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2FEB1B6-08BD-44B5-8FEF-CD8B6FC3283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D557A27-3194-48F4-95B5-EBA327A42DF3}">
      <dgm:prSet/>
      <dgm:spPr/>
      <dgm:t>
        <a:bodyPr/>
        <a:lstStyle/>
        <a:p>
          <a:r>
            <a:rPr lang="en-US"/>
            <a:t>Research</a:t>
          </a:r>
          <a:r>
            <a:rPr lang="en-US" baseline="0"/>
            <a:t> Project - compulsory</a:t>
          </a:r>
          <a:endParaRPr lang="en-US"/>
        </a:p>
      </dgm:t>
    </dgm:pt>
    <dgm:pt modelId="{E9C23792-C421-49E9-AFC5-00EAD9D2111B}" type="parTrans" cxnId="{7A9FD686-55DF-4A35-9F4D-E49027760B0E}">
      <dgm:prSet/>
      <dgm:spPr/>
      <dgm:t>
        <a:bodyPr/>
        <a:lstStyle/>
        <a:p>
          <a:endParaRPr lang="en-US"/>
        </a:p>
      </dgm:t>
    </dgm:pt>
    <dgm:pt modelId="{08BC987F-018B-4C32-AEEA-596F330BC335}" type="sibTrans" cxnId="{7A9FD686-55DF-4A35-9F4D-E49027760B0E}">
      <dgm:prSet/>
      <dgm:spPr/>
      <dgm:t>
        <a:bodyPr/>
        <a:lstStyle/>
        <a:p>
          <a:endParaRPr lang="en-US"/>
        </a:p>
      </dgm:t>
    </dgm:pt>
    <dgm:pt modelId="{3443FD84-DE35-46E1-BFF3-B31B6545AAE7}">
      <dgm:prSet/>
      <dgm:spPr/>
      <dgm:t>
        <a:bodyPr/>
        <a:lstStyle/>
        <a:p>
          <a:r>
            <a:rPr lang="en-US"/>
            <a:t>Can choose 3, 4 or 5 subjects</a:t>
          </a:r>
        </a:p>
      </dgm:t>
    </dgm:pt>
    <dgm:pt modelId="{7BAFE283-509C-4CB1-9E36-EA7592693A47}" type="parTrans" cxnId="{53435C8B-95D5-44AC-94B2-A2B18EC66E72}">
      <dgm:prSet/>
      <dgm:spPr/>
      <dgm:t>
        <a:bodyPr/>
        <a:lstStyle/>
        <a:p>
          <a:endParaRPr lang="en-US"/>
        </a:p>
      </dgm:t>
    </dgm:pt>
    <dgm:pt modelId="{63E8AF9F-8B32-4877-AE30-4E5556FC4CE0}" type="sibTrans" cxnId="{53435C8B-95D5-44AC-94B2-A2B18EC66E72}">
      <dgm:prSet/>
      <dgm:spPr/>
      <dgm:t>
        <a:bodyPr/>
        <a:lstStyle/>
        <a:p>
          <a:endParaRPr lang="en-US"/>
        </a:p>
      </dgm:t>
    </dgm:pt>
    <dgm:pt modelId="{EAB3262E-03AE-4542-A140-32FF6832FDF2}">
      <dgm:prSet/>
      <dgm:spPr/>
      <dgm:t>
        <a:bodyPr/>
        <a:lstStyle/>
        <a:p>
          <a:r>
            <a:rPr lang="en-US"/>
            <a:t>3 subjects – SACE completion</a:t>
          </a:r>
        </a:p>
      </dgm:t>
    </dgm:pt>
    <dgm:pt modelId="{4785E61F-5B80-47B0-BC26-ACFF1EDB8E1E}" type="parTrans" cxnId="{A02C7310-D599-457D-A1CC-AD93AA4E89B8}">
      <dgm:prSet/>
      <dgm:spPr/>
      <dgm:t>
        <a:bodyPr/>
        <a:lstStyle/>
        <a:p>
          <a:endParaRPr lang="en-US"/>
        </a:p>
      </dgm:t>
    </dgm:pt>
    <dgm:pt modelId="{61BD7165-3C0E-4612-B98B-07D9A6D803B1}" type="sibTrans" cxnId="{A02C7310-D599-457D-A1CC-AD93AA4E89B8}">
      <dgm:prSet/>
      <dgm:spPr/>
      <dgm:t>
        <a:bodyPr/>
        <a:lstStyle/>
        <a:p>
          <a:endParaRPr lang="en-US"/>
        </a:p>
      </dgm:t>
    </dgm:pt>
    <dgm:pt modelId="{BCDC3438-F799-418A-812A-0350C574F233}">
      <dgm:prSet/>
      <dgm:spPr/>
      <dgm:t>
        <a:bodyPr/>
        <a:lstStyle/>
        <a:p>
          <a:r>
            <a:rPr lang="en-US"/>
            <a:t>Recommend 4 for ATAR</a:t>
          </a:r>
        </a:p>
      </dgm:t>
    </dgm:pt>
    <dgm:pt modelId="{BE1BC7F9-4FBA-44B4-95E0-54E916131A89}" type="parTrans" cxnId="{907EB115-F58C-4F30-9BD6-5DCD9739F318}">
      <dgm:prSet/>
      <dgm:spPr/>
      <dgm:t>
        <a:bodyPr/>
        <a:lstStyle/>
        <a:p>
          <a:endParaRPr lang="en-US"/>
        </a:p>
      </dgm:t>
    </dgm:pt>
    <dgm:pt modelId="{428F87B9-268C-48AB-BD3B-ED27C872C791}" type="sibTrans" cxnId="{907EB115-F58C-4F30-9BD6-5DCD9739F318}">
      <dgm:prSet/>
      <dgm:spPr/>
      <dgm:t>
        <a:bodyPr/>
        <a:lstStyle/>
        <a:p>
          <a:endParaRPr lang="en-US"/>
        </a:p>
      </dgm:t>
    </dgm:pt>
    <dgm:pt modelId="{A7BA2F0D-2449-B74F-871D-DBB8F19E63BC}" type="pres">
      <dgm:prSet presAssocID="{32FEB1B6-08BD-44B5-8FEF-CD8B6FC32833}" presName="linear" presStyleCnt="0">
        <dgm:presLayoutVars>
          <dgm:animLvl val="lvl"/>
          <dgm:resizeHandles val="exact"/>
        </dgm:presLayoutVars>
      </dgm:prSet>
      <dgm:spPr/>
    </dgm:pt>
    <dgm:pt modelId="{3EE57486-297D-9546-AE60-059714D68153}" type="pres">
      <dgm:prSet presAssocID="{3D557A27-3194-48F4-95B5-EBA327A42DF3}" presName="parentText" presStyleLbl="node1" presStyleIdx="0" presStyleCnt="4">
        <dgm:presLayoutVars>
          <dgm:chMax val="0"/>
          <dgm:bulletEnabled val="1"/>
        </dgm:presLayoutVars>
      </dgm:prSet>
      <dgm:spPr/>
    </dgm:pt>
    <dgm:pt modelId="{0EFB29D4-0263-9D44-8283-FF8912393391}" type="pres">
      <dgm:prSet presAssocID="{08BC987F-018B-4C32-AEEA-596F330BC335}" presName="spacer" presStyleCnt="0"/>
      <dgm:spPr/>
    </dgm:pt>
    <dgm:pt modelId="{3539F8AC-7DD0-1148-B9DF-C3BBE3EC5272}" type="pres">
      <dgm:prSet presAssocID="{3443FD84-DE35-46E1-BFF3-B31B6545AAE7}" presName="parentText" presStyleLbl="node1" presStyleIdx="1" presStyleCnt="4">
        <dgm:presLayoutVars>
          <dgm:chMax val="0"/>
          <dgm:bulletEnabled val="1"/>
        </dgm:presLayoutVars>
      </dgm:prSet>
      <dgm:spPr/>
    </dgm:pt>
    <dgm:pt modelId="{D9E612F2-D16E-7545-99AD-9F11E5043BC2}" type="pres">
      <dgm:prSet presAssocID="{63E8AF9F-8B32-4877-AE30-4E5556FC4CE0}" presName="spacer" presStyleCnt="0"/>
      <dgm:spPr/>
    </dgm:pt>
    <dgm:pt modelId="{7454D566-0E60-8E41-BD12-0B2821AF2782}" type="pres">
      <dgm:prSet presAssocID="{EAB3262E-03AE-4542-A140-32FF6832FDF2}" presName="parentText" presStyleLbl="node1" presStyleIdx="2" presStyleCnt="4">
        <dgm:presLayoutVars>
          <dgm:chMax val="0"/>
          <dgm:bulletEnabled val="1"/>
        </dgm:presLayoutVars>
      </dgm:prSet>
      <dgm:spPr/>
    </dgm:pt>
    <dgm:pt modelId="{3D42C44D-C3DA-6A45-933F-F46576A61021}" type="pres">
      <dgm:prSet presAssocID="{61BD7165-3C0E-4612-B98B-07D9A6D803B1}" presName="spacer" presStyleCnt="0"/>
      <dgm:spPr/>
    </dgm:pt>
    <dgm:pt modelId="{F03AB650-B329-EC4C-9271-1A523F639825}" type="pres">
      <dgm:prSet presAssocID="{BCDC3438-F799-418A-812A-0350C574F233}" presName="parentText" presStyleLbl="node1" presStyleIdx="3" presStyleCnt="4">
        <dgm:presLayoutVars>
          <dgm:chMax val="0"/>
          <dgm:bulletEnabled val="1"/>
        </dgm:presLayoutVars>
      </dgm:prSet>
      <dgm:spPr/>
    </dgm:pt>
  </dgm:ptLst>
  <dgm:cxnLst>
    <dgm:cxn modelId="{A02C7310-D599-457D-A1CC-AD93AA4E89B8}" srcId="{32FEB1B6-08BD-44B5-8FEF-CD8B6FC32833}" destId="{EAB3262E-03AE-4542-A140-32FF6832FDF2}" srcOrd="2" destOrd="0" parTransId="{4785E61F-5B80-47B0-BC26-ACFF1EDB8E1E}" sibTransId="{61BD7165-3C0E-4612-B98B-07D9A6D803B1}"/>
    <dgm:cxn modelId="{907EB115-F58C-4F30-9BD6-5DCD9739F318}" srcId="{32FEB1B6-08BD-44B5-8FEF-CD8B6FC32833}" destId="{BCDC3438-F799-418A-812A-0350C574F233}" srcOrd="3" destOrd="0" parTransId="{BE1BC7F9-4FBA-44B4-95E0-54E916131A89}" sibTransId="{428F87B9-268C-48AB-BD3B-ED27C872C791}"/>
    <dgm:cxn modelId="{446E9651-6BA9-594A-875D-727AB4CF3787}" type="presOf" srcId="{3443FD84-DE35-46E1-BFF3-B31B6545AAE7}" destId="{3539F8AC-7DD0-1148-B9DF-C3BBE3EC5272}" srcOrd="0" destOrd="0" presId="urn:microsoft.com/office/officeart/2005/8/layout/vList2"/>
    <dgm:cxn modelId="{3B312B7A-5E1F-A14C-89EC-7658601EF027}" type="presOf" srcId="{3D557A27-3194-48F4-95B5-EBA327A42DF3}" destId="{3EE57486-297D-9546-AE60-059714D68153}" srcOrd="0" destOrd="0" presId="urn:microsoft.com/office/officeart/2005/8/layout/vList2"/>
    <dgm:cxn modelId="{7A9FD686-55DF-4A35-9F4D-E49027760B0E}" srcId="{32FEB1B6-08BD-44B5-8FEF-CD8B6FC32833}" destId="{3D557A27-3194-48F4-95B5-EBA327A42DF3}" srcOrd="0" destOrd="0" parTransId="{E9C23792-C421-49E9-AFC5-00EAD9D2111B}" sibTransId="{08BC987F-018B-4C32-AEEA-596F330BC335}"/>
    <dgm:cxn modelId="{53435C8B-95D5-44AC-94B2-A2B18EC66E72}" srcId="{32FEB1B6-08BD-44B5-8FEF-CD8B6FC32833}" destId="{3443FD84-DE35-46E1-BFF3-B31B6545AAE7}" srcOrd="1" destOrd="0" parTransId="{7BAFE283-509C-4CB1-9E36-EA7592693A47}" sibTransId="{63E8AF9F-8B32-4877-AE30-4E5556FC4CE0}"/>
    <dgm:cxn modelId="{AE7D02B4-6F69-CD4A-AF74-3BFF2BD4B545}" type="presOf" srcId="{32FEB1B6-08BD-44B5-8FEF-CD8B6FC32833}" destId="{A7BA2F0D-2449-B74F-871D-DBB8F19E63BC}" srcOrd="0" destOrd="0" presId="urn:microsoft.com/office/officeart/2005/8/layout/vList2"/>
    <dgm:cxn modelId="{AE5B89C6-2F61-1D4B-A12F-1568300D4894}" type="presOf" srcId="{EAB3262E-03AE-4542-A140-32FF6832FDF2}" destId="{7454D566-0E60-8E41-BD12-0B2821AF2782}" srcOrd="0" destOrd="0" presId="urn:microsoft.com/office/officeart/2005/8/layout/vList2"/>
    <dgm:cxn modelId="{F2F39AE1-327C-C44D-9207-060789D0F1C3}" type="presOf" srcId="{BCDC3438-F799-418A-812A-0350C574F233}" destId="{F03AB650-B329-EC4C-9271-1A523F639825}" srcOrd="0" destOrd="0" presId="urn:microsoft.com/office/officeart/2005/8/layout/vList2"/>
    <dgm:cxn modelId="{DD84B0D1-84A8-5F4E-A47D-2E69FEFA1A1D}" type="presParOf" srcId="{A7BA2F0D-2449-B74F-871D-DBB8F19E63BC}" destId="{3EE57486-297D-9546-AE60-059714D68153}" srcOrd="0" destOrd="0" presId="urn:microsoft.com/office/officeart/2005/8/layout/vList2"/>
    <dgm:cxn modelId="{8DD39EA1-9679-9E4E-8FB7-F67C084CA73D}" type="presParOf" srcId="{A7BA2F0D-2449-B74F-871D-DBB8F19E63BC}" destId="{0EFB29D4-0263-9D44-8283-FF8912393391}" srcOrd="1" destOrd="0" presId="urn:microsoft.com/office/officeart/2005/8/layout/vList2"/>
    <dgm:cxn modelId="{B9DBEA40-ED1F-2F45-8837-AC84029EC7D2}" type="presParOf" srcId="{A7BA2F0D-2449-B74F-871D-DBB8F19E63BC}" destId="{3539F8AC-7DD0-1148-B9DF-C3BBE3EC5272}" srcOrd="2" destOrd="0" presId="urn:microsoft.com/office/officeart/2005/8/layout/vList2"/>
    <dgm:cxn modelId="{F408DA5B-9CCA-C14B-B3EF-1978A800819E}" type="presParOf" srcId="{A7BA2F0D-2449-B74F-871D-DBB8F19E63BC}" destId="{D9E612F2-D16E-7545-99AD-9F11E5043BC2}" srcOrd="3" destOrd="0" presId="urn:microsoft.com/office/officeart/2005/8/layout/vList2"/>
    <dgm:cxn modelId="{8B87635F-04E5-9B4B-80FF-5F7604722559}" type="presParOf" srcId="{A7BA2F0D-2449-B74F-871D-DBB8F19E63BC}" destId="{7454D566-0E60-8E41-BD12-0B2821AF2782}" srcOrd="4" destOrd="0" presId="urn:microsoft.com/office/officeart/2005/8/layout/vList2"/>
    <dgm:cxn modelId="{2FB1092F-0358-8F49-9E6F-3D011082D7A1}" type="presParOf" srcId="{A7BA2F0D-2449-B74F-871D-DBB8F19E63BC}" destId="{3D42C44D-C3DA-6A45-933F-F46576A61021}" srcOrd="5" destOrd="0" presId="urn:microsoft.com/office/officeart/2005/8/layout/vList2"/>
    <dgm:cxn modelId="{6C5F11FD-F16D-4A40-B2FC-64C5C63C4BDA}" type="presParOf" srcId="{A7BA2F0D-2449-B74F-871D-DBB8F19E63BC}" destId="{F03AB650-B329-EC4C-9271-1A523F639825}"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DB7F8-BC04-401C-B351-8BCAA0D052A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7291759-B473-4C4D-8BA4-8D759A84DFDC}">
      <dgm:prSet/>
      <dgm:spPr/>
      <dgm:t>
        <a:bodyPr/>
        <a:lstStyle/>
        <a:p>
          <a:pPr>
            <a:lnSpc>
              <a:spcPct val="100000"/>
            </a:lnSpc>
            <a:defRPr cap="all"/>
          </a:pPr>
          <a:r>
            <a:rPr lang="en-US"/>
            <a:t>Year 12</a:t>
          </a:r>
        </a:p>
      </dgm:t>
    </dgm:pt>
    <dgm:pt modelId="{B39780C1-84DB-4498-B48A-F086C591A299}" type="parTrans" cxnId="{0E85FBED-2E90-4FFF-9C94-ED90FF367E6E}">
      <dgm:prSet/>
      <dgm:spPr/>
      <dgm:t>
        <a:bodyPr/>
        <a:lstStyle/>
        <a:p>
          <a:endParaRPr lang="en-US"/>
        </a:p>
      </dgm:t>
    </dgm:pt>
    <dgm:pt modelId="{65FDBD77-50C7-498B-9AD3-3185D6CAF212}" type="sibTrans" cxnId="{0E85FBED-2E90-4FFF-9C94-ED90FF367E6E}">
      <dgm:prSet/>
      <dgm:spPr/>
      <dgm:t>
        <a:bodyPr/>
        <a:lstStyle/>
        <a:p>
          <a:endParaRPr lang="en-US"/>
        </a:p>
      </dgm:t>
    </dgm:pt>
    <dgm:pt modelId="{4EBE5ABB-3068-476A-89F1-F05F0BD6DA37}">
      <dgm:prSet/>
      <dgm:spPr/>
      <dgm:t>
        <a:bodyPr/>
        <a:lstStyle/>
        <a:p>
          <a:pPr>
            <a:lnSpc>
              <a:spcPct val="100000"/>
            </a:lnSpc>
            <a:defRPr cap="all"/>
          </a:pPr>
          <a:r>
            <a:rPr lang="en-US"/>
            <a:t>Health &amp; Wellbeing</a:t>
          </a:r>
        </a:p>
      </dgm:t>
    </dgm:pt>
    <dgm:pt modelId="{507D7A0E-4672-4497-A3BF-A35A1C396F35}" type="parTrans" cxnId="{2495C40A-07FA-4237-A34E-321999E54855}">
      <dgm:prSet/>
      <dgm:spPr/>
      <dgm:t>
        <a:bodyPr/>
        <a:lstStyle/>
        <a:p>
          <a:endParaRPr lang="en-US"/>
        </a:p>
      </dgm:t>
    </dgm:pt>
    <dgm:pt modelId="{FC529888-C60C-420B-89E9-780916176FCD}" type="sibTrans" cxnId="{2495C40A-07FA-4237-A34E-321999E54855}">
      <dgm:prSet/>
      <dgm:spPr/>
      <dgm:t>
        <a:bodyPr/>
        <a:lstStyle/>
        <a:p>
          <a:endParaRPr lang="en-US"/>
        </a:p>
      </dgm:t>
    </dgm:pt>
    <dgm:pt modelId="{66EA0404-02D2-45CF-94E1-B47F558BEDFC}">
      <dgm:prSet/>
      <dgm:spPr/>
      <dgm:t>
        <a:bodyPr/>
        <a:lstStyle/>
        <a:p>
          <a:pPr>
            <a:lnSpc>
              <a:spcPct val="100000"/>
            </a:lnSpc>
            <a:defRPr cap="all"/>
          </a:pPr>
          <a:r>
            <a:rPr lang="en-US"/>
            <a:t>Physical Education</a:t>
          </a:r>
        </a:p>
      </dgm:t>
    </dgm:pt>
    <dgm:pt modelId="{EE34E9B8-5CF3-44FB-AA4E-1211D1F85602}" type="parTrans" cxnId="{EAE4A6AD-6360-45DE-BD38-C142B65E0D96}">
      <dgm:prSet/>
      <dgm:spPr/>
      <dgm:t>
        <a:bodyPr/>
        <a:lstStyle/>
        <a:p>
          <a:endParaRPr lang="en-US"/>
        </a:p>
      </dgm:t>
    </dgm:pt>
    <dgm:pt modelId="{8AA6BCD3-7E73-4CEB-BAD7-8F65CCF4D156}" type="sibTrans" cxnId="{EAE4A6AD-6360-45DE-BD38-C142B65E0D96}">
      <dgm:prSet/>
      <dgm:spPr/>
      <dgm:t>
        <a:bodyPr/>
        <a:lstStyle/>
        <a:p>
          <a:endParaRPr lang="en-US"/>
        </a:p>
      </dgm:t>
    </dgm:pt>
    <dgm:pt modelId="{2A0E2840-F143-436D-9400-E7F9F35CD6F1}">
      <dgm:prSet/>
      <dgm:spPr/>
      <dgm:t>
        <a:bodyPr/>
        <a:lstStyle/>
        <a:p>
          <a:pPr>
            <a:lnSpc>
              <a:spcPct val="100000"/>
            </a:lnSpc>
            <a:defRPr cap="all"/>
          </a:pPr>
          <a:r>
            <a:rPr lang="en-US"/>
            <a:t>Outdoor Education</a:t>
          </a:r>
        </a:p>
      </dgm:t>
    </dgm:pt>
    <dgm:pt modelId="{E0DE7691-4BD0-498B-9A2B-6D344C222BEC}" type="parTrans" cxnId="{D4D495A3-1D70-443C-A390-CC6C81C11701}">
      <dgm:prSet/>
      <dgm:spPr/>
      <dgm:t>
        <a:bodyPr/>
        <a:lstStyle/>
        <a:p>
          <a:endParaRPr lang="en-US"/>
        </a:p>
      </dgm:t>
    </dgm:pt>
    <dgm:pt modelId="{8F0DBE3C-E10A-4EC5-BAC7-278F9DA3E692}" type="sibTrans" cxnId="{D4D495A3-1D70-443C-A390-CC6C81C11701}">
      <dgm:prSet/>
      <dgm:spPr/>
      <dgm:t>
        <a:bodyPr/>
        <a:lstStyle/>
        <a:p>
          <a:endParaRPr lang="en-US"/>
        </a:p>
      </dgm:t>
    </dgm:pt>
    <dgm:pt modelId="{1A7F7348-2A29-4A9A-9806-245D9A5C6AF6}" type="pres">
      <dgm:prSet presAssocID="{C9DDB7F8-BC04-401C-B351-8BCAA0D052AC}" presName="root" presStyleCnt="0">
        <dgm:presLayoutVars>
          <dgm:dir/>
          <dgm:resizeHandles val="exact"/>
        </dgm:presLayoutVars>
      </dgm:prSet>
      <dgm:spPr/>
    </dgm:pt>
    <dgm:pt modelId="{731F2028-EFFF-48C2-AA19-D1809B8CCF8D}" type="pres">
      <dgm:prSet presAssocID="{F7291759-B473-4C4D-8BA4-8D759A84DFDC}" presName="compNode" presStyleCnt="0"/>
      <dgm:spPr/>
    </dgm:pt>
    <dgm:pt modelId="{5A9BAFBC-60F4-40E1-99AE-C97461FA32D7}" type="pres">
      <dgm:prSet presAssocID="{F7291759-B473-4C4D-8BA4-8D759A84DFDC}" presName="iconBgRect" presStyleLbl="bgShp" presStyleIdx="0" presStyleCnt="4"/>
      <dgm:spPr/>
    </dgm:pt>
    <dgm:pt modelId="{AD7580F9-E565-4239-A896-DA20CE4E9DE5}" type="pres">
      <dgm:prSet presAssocID="{F7291759-B473-4C4D-8BA4-8D759A84DF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B850A67-E2FF-4879-96A8-7744E415B254}" type="pres">
      <dgm:prSet presAssocID="{F7291759-B473-4C4D-8BA4-8D759A84DFDC}" presName="spaceRect" presStyleCnt="0"/>
      <dgm:spPr/>
    </dgm:pt>
    <dgm:pt modelId="{94EAAD19-D309-4603-83EC-C8F6705621DD}" type="pres">
      <dgm:prSet presAssocID="{F7291759-B473-4C4D-8BA4-8D759A84DFDC}" presName="textRect" presStyleLbl="revTx" presStyleIdx="0" presStyleCnt="4">
        <dgm:presLayoutVars>
          <dgm:chMax val="1"/>
          <dgm:chPref val="1"/>
        </dgm:presLayoutVars>
      </dgm:prSet>
      <dgm:spPr/>
    </dgm:pt>
    <dgm:pt modelId="{0D067A53-B4C6-4553-A839-CE9E4BDFE1D8}" type="pres">
      <dgm:prSet presAssocID="{65FDBD77-50C7-498B-9AD3-3185D6CAF212}" presName="sibTrans" presStyleCnt="0"/>
      <dgm:spPr/>
    </dgm:pt>
    <dgm:pt modelId="{7DF5FE2A-A6C8-40C1-914C-232DD20BCEC5}" type="pres">
      <dgm:prSet presAssocID="{4EBE5ABB-3068-476A-89F1-F05F0BD6DA37}" presName="compNode" presStyleCnt="0"/>
      <dgm:spPr/>
    </dgm:pt>
    <dgm:pt modelId="{52AD67FA-F5D8-4745-A4B4-3325052E2DAA}" type="pres">
      <dgm:prSet presAssocID="{4EBE5ABB-3068-476A-89F1-F05F0BD6DA37}" presName="iconBgRect" presStyleLbl="bgShp" presStyleIdx="1" presStyleCnt="4"/>
      <dgm:spPr/>
    </dgm:pt>
    <dgm:pt modelId="{5CBCF1A9-0958-4E5A-8D7B-7D83BC1BE3F0}" type="pres">
      <dgm:prSet presAssocID="{4EBE5ABB-3068-476A-89F1-F05F0BD6DA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6D7B4C0F-3553-4200-AD4D-7DBF1DD26747}" type="pres">
      <dgm:prSet presAssocID="{4EBE5ABB-3068-476A-89F1-F05F0BD6DA37}" presName="spaceRect" presStyleCnt="0"/>
      <dgm:spPr/>
    </dgm:pt>
    <dgm:pt modelId="{9EE4F42F-9D30-484E-93F4-550375BB0167}" type="pres">
      <dgm:prSet presAssocID="{4EBE5ABB-3068-476A-89F1-F05F0BD6DA37}" presName="textRect" presStyleLbl="revTx" presStyleIdx="1" presStyleCnt="4">
        <dgm:presLayoutVars>
          <dgm:chMax val="1"/>
          <dgm:chPref val="1"/>
        </dgm:presLayoutVars>
      </dgm:prSet>
      <dgm:spPr/>
    </dgm:pt>
    <dgm:pt modelId="{CBBB4033-DCD7-45BB-A871-96DABC8E3161}" type="pres">
      <dgm:prSet presAssocID="{FC529888-C60C-420B-89E9-780916176FCD}" presName="sibTrans" presStyleCnt="0"/>
      <dgm:spPr/>
    </dgm:pt>
    <dgm:pt modelId="{0E2556D7-D81B-4C86-A50A-04EA2EA137B1}" type="pres">
      <dgm:prSet presAssocID="{66EA0404-02D2-45CF-94E1-B47F558BEDFC}" presName="compNode" presStyleCnt="0"/>
      <dgm:spPr/>
    </dgm:pt>
    <dgm:pt modelId="{27B3F083-D884-47BB-B1AC-366576C9259C}" type="pres">
      <dgm:prSet presAssocID="{66EA0404-02D2-45CF-94E1-B47F558BEDFC}" presName="iconBgRect" presStyleLbl="bgShp" presStyleIdx="2" presStyleCnt="4"/>
      <dgm:spPr/>
    </dgm:pt>
    <dgm:pt modelId="{99C9EC40-53E4-49A5-B642-9ACB960A2A3A}" type="pres">
      <dgm:prSet presAssocID="{66EA0404-02D2-45CF-94E1-B47F558BED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wimming"/>
        </a:ext>
      </dgm:extLst>
    </dgm:pt>
    <dgm:pt modelId="{53D1A457-16B2-49FE-927C-6C4286B095BF}" type="pres">
      <dgm:prSet presAssocID="{66EA0404-02D2-45CF-94E1-B47F558BEDFC}" presName="spaceRect" presStyleCnt="0"/>
      <dgm:spPr/>
    </dgm:pt>
    <dgm:pt modelId="{E8386B14-48A8-4BD3-B6AB-F53C991E82AF}" type="pres">
      <dgm:prSet presAssocID="{66EA0404-02D2-45CF-94E1-B47F558BEDFC}" presName="textRect" presStyleLbl="revTx" presStyleIdx="2" presStyleCnt="4">
        <dgm:presLayoutVars>
          <dgm:chMax val="1"/>
          <dgm:chPref val="1"/>
        </dgm:presLayoutVars>
      </dgm:prSet>
      <dgm:spPr/>
    </dgm:pt>
    <dgm:pt modelId="{8DBAC2C4-7946-475D-9A6B-B12508CEB7CE}" type="pres">
      <dgm:prSet presAssocID="{8AA6BCD3-7E73-4CEB-BAD7-8F65CCF4D156}" presName="sibTrans" presStyleCnt="0"/>
      <dgm:spPr/>
    </dgm:pt>
    <dgm:pt modelId="{1C7AB8BE-FE4A-459D-842B-8E7D608BBCB1}" type="pres">
      <dgm:prSet presAssocID="{2A0E2840-F143-436D-9400-E7F9F35CD6F1}" presName="compNode" presStyleCnt="0"/>
      <dgm:spPr/>
    </dgm:pt>
    <dgm:pt modelId="{13C0B9FC-1962-4A60-B3BB-A4F6EA307D29}" type="pres">
      <dgm:prSet presAssocID="{2A0E2840-F143-436D-9400-E7F9F35CD6F1}" presName="iconBgRect" presStyleLbl="bgShp" presStyleIdx="3" presStyleCnt="4"/>
      <dgm:spPr/>
    </dgm:pt>
    <dgm:pt modelId="{D5BBDFA2-771F-4BCE-9EF6-7D5D80822520}" type="pres">
      <dgm:prSet presAssocID="{2A0E2840-F143-436D-9400-E7F9F35CD6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rk scene"/>
        </a:ext>
      </dgm:extLst>
    </dgm:pt>
    <dgm:pt modelId="{001111CA-EAD1-4B42-ADF6-BA47C5AA06D4}" type="pres">
      <dgm:prSet presAssocID="{2A0E2840-F143-436D-9400-E7F9F35CD6F1}" presName="spaceRect" presStyleCnt="0"/>
      <dgm:spPr/>
    </dgm:pt>
    <dgm:pt modelId="{B899B93F-389E-4E01-921D-77019C495DBD}" type="pres">
      <dgm:prSet presAssocID="{2A0E2840-F143-436D-9400-E7F9F35CD6F1}" presName="textRect" presStyleLbl="revTx" presStyleIdx="3" presStyleCnt="4">
        <dgm:presLayoutVars>
          <dgm:chMax val="1"/>
          <dgm:chPref val="1"/>
        </dgm:presLayoutVars>
      </dgm:prSet>
      <dgm:spPr/>
    </dgm:pt>
  </dgm:ptLst>
  <dgm:cxnLst>
    <dgm:cxn modelId="{2495C40A-07FA-4237-A34E-321999E54855}" srcId="{C9DDB7F8-BC04-401C-B351-8BCAA0D052AC}" destId="{4EBE5ABB-3068-476A-89F1-F05F0BD6DA37}" srcOrd="1" destOrd="0" parTransId="{507D7A0E-4672-4497-A3BF-A35A1C396F35}" sibTransId="{FC529888-C60C-420B-89E9-780916176FCD}"/>
    <dgm:cxn modelId="{2DA4EA82-2B9A-704E-9850-649A1AEFA3E3}" type="presOf" srcId="{F7291759-B473-4C4D-8BA4-8D759A84DFDC}" destId="{94EAAD19-D309-4603-83EC-C8F6705621DD}" srcOrd="0" destOrd="0" presId="urn:microsoft.com/office/officeart/2018/5/layout/IconCircleLabelList"/>
    <dgm:cxn modelId="{D4D495A3-1D70-443C-A390-CC6C81C11701}" srcId="{C9DDB7F8-BC04-401C-B351-8BCAA0D052AC}" destId="{2A0E2840-F143-436D-9400-E7F9F35CD6F1}" srcOrd="3" destOrd="0" parTransId="{E0DE7691-4BD0-498B-9A2B-6D344C222BEC}" sibTransId="{8F0DBE3C-E10A-4EC5-BAC7-278F9DA3E692}"/>
    <dgm:cxn modelId="{EAE4A6AD-6360-45DE-BD38-C142B65E0D96}" srcId="{C9DDB7F8-BC04-401C-B351-8BCAA0D052AC}" destId="{66EA0404-02D2-45CF-94E1-B47F558BEDFC}" srcOrd="2" destOrd="0" parTransId="{EE34E9B8-5CF3-44FB-AA4E-1211D1F85602}" sibTransId="{8AA6BCD3-7E73-4CEB-BAD7-8F65CCF4D156}"/>
    <dgm:cxn modelId="{5AA8DBAE-A28A-7F4D-9165-AA32F6EF5F97}" type="presOf" srcId="{66EA0404-02D2-45CF-94E1-B47F558BEDFC}" destId="{E8386B14-48A8-4BD3-B6AB-F53C991E82AF}" srcOrd="0" destOrd="0" presId="urn:microsoft.com/office/officeart/2018/5/layout/IconCircleLabelList"/>
    <dgm:cxn modelId="{CA8C0CB7-222A-9D4C-AE07-BA0267E8A2D4}" type="presOf" srcId="{2A0E2840-F143-436D-9400-E7F9F35CD6F1}" destId="{B899B93F-389E-4E01-921D-77019C495DBD}" srcOrd="0" destOrd="0" presId="urn:microsoft.com/office/officeart/2018/5/layout/IconCircleLabelList"/>
    <dgm:cxn modelId="{D9D499B9-8AEB-C744-B59B-28A6EABB7A44}" type="presOf" srcId="{4EBE5ABB-3068-476A-89F1-F05F0BD6DA37}" destId="{9EE4F42F-9D30-484E-93F4-550375BB0167}" srcOrd="0" destOrd="0" presId="urn:microsoft.com/office/officeart/2018/5/layout/IconCircleLabelList"/>
    <dgm:cxn modelId="{24212ECF-BF62-9540-BDD9-AB3B66BC8292}" type="presOf" srcId="{C9DDB7F8-BC04-401C-B351-8BCAA0D052AC}" destId="{1A7F7348-2A29-4A9A-9806-245D9A5C6AF6}" srcOrd="0" destOrd="0" presId="urn:microsoft.com/office/officeart/2018/5/layout/IconCircleLabelList"/>
    <dgm:cxn modelId="{0E85FBED-2E90-4FFF-9C94-ED90FF367E6E}" srcId="{C9DDB7F8-BC04-401C-B351-8BCAA0D052AC}" destId="{F7291759-B473-4C4D-8BA4-8D759A84DFDC}" srcOrd="0" destOrd="0" parTransId="{B39780C1-84DB-4498-B48A-F086C591A299}" sibTransId="{65FDBD77-50C7-498B-9AD3-3185D6CAF212}"/>
    <dgm:cxn modelId="{4CD93539-CDE3-5545-B4BF-C5D9CEDC571C}" type="presParOf" srcId="{1A7F7348-2A29-4A9A-9806-245D9A5C6AF6}" destId="{731F2028-EFFF-48C2-AA19-D1809B8CCF8D}" srcOrd="0" destOrd="0" presId="urn:microsoft.com/office/officeart/2018/5/layout/IconCircleLabelList"/>
    <dgm:cxn modelId="{372A2684-6576-554D-BAD0-B23BECA5CBB4}" type="presParOf" srcId="{731F2028-EFFF-48C2-AA19-D1809B8CCF8D}" destId="{5A9BAFBC-60F4-40E1-99AE-C97461FA32D7}" srcOrd="0" destOrd="0" presId="urn:microsoft.com/office/officeart/2018/5/layout/IconCircleLabelList"/>
    <dgm:cxn modelId="{3F3D87DC-3C79-F245-8565-7097515230A9}" type="presParOf" srcId="{731F2028-EFFF-48C2-AA19-D1809B8CCF8D}" destId="{AD7580F9-E565-4239-A896-DA20CE4E9DE5}" srcOrd="1" destOrd="0" presId="urn:microsoft.com/office/officeart/2018/5/layout/IconCircleLabelList"/>
    <dgm:cxn modelId="{57165A5A-3F6E-AC4C-B19A-648BBBDB06E7}" type="presParOf" srcId="{731F2028-EFFF-48C2-AA19-D1809B8CCF8D}" destId="{DB850A67-E2FF-4879-96A8-7744E415B254}" srcOrd="2" destOrd="0" presId="urn:microsoft.com/office/officeart/2018/5/layout/IconCircleLabelList"/>
    <dgm:cxn modelId="{90EC766F-B26D-FD4D-B25E-A5B921FA0F98}" type="presParOf" srcId="{731F2028-EFFF-48C2-AA19-D1809B8CCF8D}" destId="{94EAAD19-D309-4603-83EC-C8F6705621DD}" srcOrd="3" destOrd="0" presId="urn:microsoft.com/office/officeart/2018/5/layout/IconCircleLabelList"/>
    <dgm:cxn modelId="{180E8345-C6BA-4C49-A198-B038D2D1A75A}" type="presParOf" srcId="{1A7F7348-2A29-4A9A-9806-245D9A5C6AF6}" destId="{0D067A53-B4C6-4553-A839-CE9E4BDFE1D8}" srcOrd="1" destOrd="0" presId="urn:microsoft.com/office/officeart/2018/5/layout/IconCircleLabelList"/>
    <dgm:cxn modelId="{57CB513C-1AD1-6A45-9108-F9A106D75F26}" type="presParOf" srcId="{1A7F7348-2A29-4A9A-9806-245D9A5C6AF6}" destId="{7DF5FE2A-A6C8-40C1-914C-232DD20BCEC5}" srcOrd="2" destOrd="0" presId="urn:microsoft.com/office/officeart/2018/5/layout/IconCircleLabelList"/>
    <dgm:cxn modelId="{F8727466-84BD-5E4B-8D7A-57AA1CBD3FAD}" type="presParOf" srcId="{7DF5FE2A-A6C8-40C1-914C-232DD20BCEC5}" destId="{52AD67FA-F5D8-4745-A4B4-3325052E2DAA}" srcOrd="0" destOrd="0" presId="urn:microsoft.com/office/officeart/2018/5/layout/IconCircleLabelList"/>
    <dgm:cxn modelId="{AF1AB7B8-30E8-7941-9503-7A04F9D97C4B}" type="presParOf" srcId="{7DF5FE2A-A6C8-40C1-914C-232DD20BCEC5}" destId="{5CBCF1A9-0958-4E5A-8D7B-7D83BC1BE3F0}" srcOrd="1" destOrd="0" presId="urn:microsoft.com/office/officeart/2018/5/layout/IconCircleLabelList"/>
    <dgm:cxn modelId="{E7AEDC37-B868-D64D-A38C-538DA881F0F9}" type="presParOf" srcId="{7DF5FE2A-A6C8-40C1-914C-232DD20BCEC5}" destId="{6D7B4C0F-3553-4200-AD4D-7DBF1DD26747}" srcOrd="2" destOrd="0" presId="urn:microsoft.com/office/officeart/2018/5/layout/IconCircleLabelList"/>
    <dgm:cxn modelId="{19FB7185-267C-A945-89EB-5F5E6068BBDC}" type="presParOf" srcId="{7DF5FE2A-A6C8-40C1-914C-232DD20BCEC5}" destId="{9EE4F42F-9D30-484E-93F4-550375BB0167}" srcOrd="3" destOrd="0" presId="urn:microsoft.com/office/officeart/2018/5/layout/IconCircleLabelList"/>
    <dgm:cxn modelId="{87DEE9CF-8D95-D14C-93BA-327015CC2486}" type="presParOf" srcId="{1A7F7348-2A29-4A9A-9806-245D9A5C6AF6}" destId="{CBBB4033-DCD7-45BB-A871-96DABC8E3161}" srcOrd="3" destOrd="0" presId="urn:microsoft.com/office/officeart/2018/5/layout/IconCircleLabelList"/>
    <dgm:cxn modelId="{17D2975E-64B2-CE4B-8A96-0102C50F0757}" type="presParOf" srcId="{1A7F7348-2A29-4A9A-9806-245D9A5C6AF6}" destId="{0E2556D7-D81B-4C86-A50A-04EA2EA137B1}" srcOrd="4" destOrd="0" presId="urn:microsoft.com/office/officeart/2018/5/layout/IconCircleLabelList"/>
    <dgm:cxn modelId="{DB27760D-4204-A348-A856-F6390666328E}" type="presParOf" srcId="{0E2556D7-D81B-4C86-A50A-04EA2EA137B1}" destId="{27B3F083-D884-47BB-B1AC-366576C9259C}" srcOrd="0" destOrd="0" presId="urn:microsoft.com/office/officeart/2018/5/layout/IconCircleLabelList"/>
    <dgm:cxn modelId="{7A51703D-94EE-DD48-BF24-C98893EB3F7C}" type="presParOf" srcId="{0E2556D7-D81B-4C86-A50A-04EA2EA137B1}" destId="{99C9EC40-53E4-49A5-B642-9ACB960A2A3A}" srcOrd="1" destOrd="0" presId="urn:microsoft.com/office/officeart/2018/5/layout/IconCircleLabelList"/>
    <dgm:cxn modelId="{308CFD11-0E40-D14C-8C3F-20E7A5B26E1F}" type="presParOf" srcId="{0E2556D7-D81B-4C86-A50A-04EA2EA137B1}" destId="{53D1A457-16B2-49FE-927C-6C4286B095BF}" srcOrd="2" destOrd="0" presId="urn:microsoft.com/office/officeart/2018/5/layout/IconCircleLabelList"/>
    <dgm:cxn modelId="{6C288E38-AF69-2540-BCF8-2DF2E9A78EEC}" type="presParOf" srcId="{0E2556D7-D81B-4C86-A50A-04EA2EA137B1}" destId="{E8386B14-48A8-4BD3-B6AB-F53C991E82AF}" srcOrd="3" destOrd="0" presId="urn:microsoft.com/office/officeart/2018/5/layout/IconCircleLabelList"/>
    <dgm:cxn modelId="{B5F99870-38E9-FF47-B232-3682633045A4}" type="presParOf" srcId="{1A7F7348-2A29-4A9A-9806-245D9A5C6AF6}" destId="{8DBAC2C4-7946-475D-9A6B-B12508CEB7CE}" srcOrd="5" destOrd="0" presId="urn:microsoft.com/office/officeart/2018/5/layout/IconCircleLabelList"/>
    <dgm:cxn modelId="{BA8F339D-E6F8-C843-AA8A-AD9CC1BFB00D}" type="presParOf" srcId="{1A7F7348-2A29-4A9A-9806-245D9A5C6AF6}" destId="{1C7AB8BE-FE4A-459D-842B-8E7D608BBCB1}" srcOrd="6" destOrd="0" presId="urn:microsoft.com/office/officeart/2018/5/layout/IconCircleLabelList"/>
    <dgm:cxn modelId="{97F4F663-EC1F-5A46-B549-08E2F25055D1}" type="presParOf" srcId="{1C7AB8BE-FE4A-459D-842B-8E7D608BBCB1}" destId="{13C0B9FC-1962-4A60-B3BB-A4F6EA307D29}" srcOrd="0" destOrd="0" presId="urn:microsoft.com/office/officeart/2018/5/layout/IconCircleLabelList"/>
    <dgm:cxn modelId="{92E8D121-9EC8-B544-94AD-1FF765122BD4}" type="presParOf" srcId="{1C7AB8BE-FE4A-459D-842B-8E7D608BBCB1}" destId="{D5BBDFA2-771F-4BCE-9EF6-7D5D80822520}" srcOrd="1" destOrd="0" presId="urn:microsoft.com/office/officeart/2018/5/layout/IconCircleLabelList"/>
    <dgm:cxn modelId="{D84C0684-51B9-3E48-9E44-8179C832A36A}" type="presParOf" srcId="{1C7AB8BE-FE4A-459D-842B-8E7D608BBCB1}" destId="{001111CA-EAD1-4B42-ADF6-BA47C5AA06D4}" srcOrd="2" destOrd="0" presId="urn:microsoft.com/office/officeart/2018/5/layout/IconCircleLabelList"/>
    <dgm:cxn modelId="{87A12DE0-9E36-5D4B-8777-25AC037DF61C}" type="presParOf" srcId="{1C7AB8BE-FE4A-459D-842B-8E7D608BBCB1}" destId="{B899B93F-389E-4E01-921D-77019C495DBD}"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D57339-9DB5-4730-B81D-12E6C25EFA2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B021853-CD87-495A-B9A0-8AC48B0BF9BE}">
      <dgm:prSet/>
      <dgm:spPr/>
      <dgm:t>
        <a:bodyPr/>
        <a:lstStyle/>
        <a:p>
          <a:r>
            <a:rPr lang="en-AU"/>
            <a:t>High Distinction = 10</a:t>
          </a:r>
          <a:endParaRPr lang="en-US"/>
        </a:p>
      </dgm:t>
    </dgm:pt>
    <dgm:pt modelId="{067B08FA-07F0-4351-81BB-A5452D4DE352}" type="parTrans" cxnId="{35DE2537-8103-42F7-9F87-191C65887EEF}">
      <dgm:prSet/>
      <dgm:spPr/>
      <dgm:t>
        <a:bodyPr/>
        <a:lstStyle/>
        <a:p>
          <a:endParaRPr lang="en-US"/>
        </a:p>
      </dgm:t>
    </dgm:pt>
    <dgm:pt modelId="{2067ACEF-9B18-4495-A843-59D78B459413}" type="sibTrans" cxnId="{35DE2537-8103-42F7-9F87-191C65887EEF}">
      <dgm:prSet/>
      <dgm:spPr/>
      <dgm:t>
        <a:bodyPr/>
        <a:lstStyle/>
        <a:p>
          <a:endParaRPr lang="en-US"/>
        </a:p>
      </dgm:t>
    </dgm:pt>
    <dgm:pt modelId="{BDFB801A-8EE4-4D50-96D8-C1B79A008515}">
      <dgm:prSet/>
      <dgm:spPr/>
      <dgm:t>
        <a:bodyPr/>
        <a:lstStyle/>
        <a:p>
          <a:r>
            <a:rPr lang="en-AU"/>
            <a:t>Distinction = 9.9</a:t>
          </a:r>
          <a:endParaRPr lang="en-US"/>
        </a:p>
      </dgm:t>
    </dgm:pt>
    <dgm:pt modelId="{33F41E51-2F00-40FB-B74F-9A21829A5AF5}" type="parTrans" cxnId="{AA24DABC-655C-47D0-AC79-31D5E0682D0F}">
      <dgm:prSet/>
      <dgm:spPr/>
      <dgm:t>
        <a:bodyPr/>
        <a:lstStyle/>
        <a:p>
          <a:endParaRPr lang="en-US"/>
        </a:p>
      </dgm:t>
    </dgm:pt>
    <dgm:pt modelId="{14D42D7A-5AA6-43DC-979C-F0F560B56198}" type="sibTrans" cxnId="{AA24DABC-655C-47D0-AC79-31D5E0682D0F}">
      <dgm:prSet/>
      <dgm:spPr/>
      <dgm:t>
        <a:bodyPr/>
        <a:lstStyle/>
        <a:p>
          <a:endParaRPr lang="en-US"/>
        </a:p>
      </dgm:t>
    </dgm:pt>
    <dgm:pt modelId="{C93376D5-55BF-4FC6-84CC-390294E39762}">
      <dgm:prSet/>
      <dgm:spPr/>
      <dgm:t>
        <a:bodyPr/>
        <a:lstStyle/>
        <a:p>
          <a:r>
            <a:rPr lang="en-AU"/>
            <a:t>Credit = 9</a:t>
          </a:r>
          <a:endParaRPr lang="en-US"/>
        </a:p>
      </dgm:t>
    </dgm:pt>
    <dgm:pt modelId="{2EE6C3FF-B6F9-4F39-93E8-6157152F5CAF}" type="parTrans" cxnId="{FE03CFED-358A-4D27-850B-C99E57DB763F}">
      <dgm:prSet/>
      <dgm:spPr/>
      <dgm:t>
        <a:bodyPr/>
        <a:lstStyle/>
        <a:p>
          <a:endParaRPr lang="en-US"/>
        </a:p>
      </dgm:t>
    </dgm:pt>
    <dgm:pt modelId="{34332A8E-7F68-4456-97A2-35982054484A}" type="sibTrans" cxnId="{FE03CFED-358A-4D27-850B-C99E57DB763F}">
      <dgm:prSet/>
      <dgm:spPr/>
      <dgm:t>
        <a:bodyPr/>
        <a:lstStyle/>
        <a:p>
          <a:endParaRPr lang="en-US"/>
        </a:p>
      </dgm:t>
    </dgm:pt>
    <dgm:pt modelId="{264A9639-50B9-4552-99CA-C05F7C05E2D4}">
      <dgm:prSet/>
      <dgm:spPr/>
      <dgm:t>
        <a:bodyPr/>
        <a:lstStyle/>
        <a:p>
          <a:r>
            <a:rPr lang="en-AU"/>
            <a:t>Pass = 7.9</a:t>
          </a:r>
          <a:endParaRPr lang="en-US"/>
        </a:p>
      </dgm:t>
    </dgm:pt>
    <dgm:pt modelId="{AA47D0FD-1AD2-4C92-8A1E-F0FA3F3F987E}" type="parTrans" cxnId="{AACB43E3-007C-47BC-903F-D269F707D3AE}">
      <dgm:prSet/>
      <dgm:spPr/>
      <dgm:t>
        <a:bodyPr/>
        <a:lstStyle/>
        <a:p>
          <a:endParaRPr lang="en-US"/>
        </a:p>
      </dgm:t>
    </dgm:pt>
    <dgm:pt modelId="{7096F8F2-1DCC-42CF-812F-1C856C1EF9B4}" type="sibTrans" cxnId="{AACB43E3-007C-47BC-903F-D269F707D3AE}">
      <dgm:prSet/>
      <dgm:spPr/>
      <dgm:t>
        <a:bodyPr/>
        <a:lstStyle/>
        <a:p>
          <a:endParaRPr lang="en-US"/>
        </a:p>
      </dgm:t>
    </dgm:pt>
    <dgm:pt modelId="{79B895B6-0E89-40B4-BE82-5F5BC3701991}">
      <dgm:prSet/>
      <dgm:spPr/>
      <dgm:t>
        <a:bodyPr/>
        <a:lstStyle/>
        <a:p>
          <a:r>
            <a:rPr lang="en-AU"/>
            <a:t>These are all 10 credit subjects and you can only count two towards your ATAR</a:t>
          </a:r>
          <a:endParaRPr lang="en-US"/>
        </a:p>
      </dgm:t>
    </dgm:pt>
    <dgm:pt modelId="{4B5523D2-A176-480B-B5CB-0703BA75A42E}" type="parTrans" cxnId="{6D2D99F9-81DD-4011-9254-578B89AAE31D}">
      <dgm:prSet/>
      <dgm:spPr/>
      <dgm:t>
        <a:bodyPr/>
        <a:lstStyle/>
        <a:p>
          <a:endParaRPr lang="en-US"/>
        </a:p>
      </dgm:t>
    </dgm:pt>
    <dgm:pt modelId="{DE033DA0-58B7-495A-BF9E-D220F07E2DE6}" type="sibTrans" cxnId="{6D2D99F9-81DD-4011-9254-578B89AAE31D}">
      <dgm:prSet/>
      <dgm:spPr/>
      <dgm:t>
        <a:bodyPr/>
        <a:lstStyle/>
        <a:p>
          <a:endParaRPr lang="en-US"/>
        </a:p>
      </dgm:t>
    </dgm:pt>
    <dgm:pt modelId="{1D9E62C4-4396-0440-AD2A-F0D9240F2827}" type="pres">
      <dgm:prSet presAssocID="{D6D57339-9DB5-4730-B81D-12E6C25EFA29}" presName="linear" presStyleCnt="0">
        <dgm:presLayoutVars>
          <dgm:animLvl val="lvl"/>
          <dgm:resizeHandles val="exact"/>
        </dgm:presLayoutVars>
      </dgm:prSet>
      <dgm:spPr/>
    </dgm:pt>
    <dgm:pt modelId="{A407E1E4-3888-9D4B-8464-6DE7481515FF}" type="pres">
      <dgm:prSet presAssocID="{CB021853-CD87-495A-B9A0-8AC48B0BF9BE}" presName="parentText" presStyleLbl="node1" presStyleIdx="0" presStyleCnt="5">
        <dgm:presLayoutVars>
          <dgm:chMax val="0"/>
          <dgm:bulletEnabled val="1"/>
        </dgm:presLayoutVars>
      </dgm:prSet>
      <dgm:spPr/>
    </dgm:pt>
    <dgm:pt modelId="{24C10C36-F435-134C-AA0D-328B006B0ECA}" type="pres">
      <dgm:prSet presAssocID="{2067ACEF-9B18-4495-A843-59D78B459413}" presName="spacer" presStyleCnt="0"/>
      <dgm:spPr/>
    </dgm:pt>
    <dgm:pt modelId="{3F53863E-D29A-AB42-A648-117BEB2073B4}" type="pres">
      <dgm:prSet presAssocID="{BDFB801A-8EE4-4D50-96D8-C1B79A008515}" presName="parentText" presStyleLbl="node1" presStyleIdx="1" presStyleCnt="5">
        <dgm:presLayoutVars>
          <dgm:chMax val="0"/>
          <dgm:bulletEnabled val="1"/>
        </dgm:presLayoutVars>
      </dgm:prSet>
      <dgm:spPr/>
    </dgm:pt>
    <dgm:pt modelId="{D0B034D0-A1A0-8E49-952A-9FC0619AE45A}" type="pres">
      <dgm:prSet presAssocID="{14D42D7A-5AA6-43DC-979C-F0F560B56198}" presName="spacer" presStyleCnt="0"/>
      <dgm:spPr/>
    </dgm:pt>
    <dgm:pt modelId="{CDF2DB88-A859-B84F-AFDF-E3D2212A3B21}" type="pres">
      <dgm:prSet presAssocID="{C93376D5-55BF-4FC6-84CC-390294E39762}" presName="parentText" presStyleLbl="node1" presStyleIdx="2" presStyleCnt="5">
        <dgm:presLayoutVars>
          <dgm:chMax val="0"/>
          <dgm:bulletEnabled val="1"/>
        </dgm:presLayoutVars>
      </dgm:prSet>
      <dgm:spPr/>
    </dgm:pt>
    <dgm:pt modelId="{D125F88C-10A6-6340-BE2C-179C5F6E3E5B}" type="pres">
      <dgm:prSet presAssocID="{34332A8E-7F68-4456-97A2-35982054484A}" presName="spacer" presStyleCnt="0"/>
      <dgm:spPr/>
    </dgm:pt>
    <dgm:pt modelId="{6568AC2C-2BA1-CD41-A691-480D65414826}" type="pres">
      <dgm:prSet presAssocID="{264A9639-50B9-4552-99CA-C05F7C05E2D4}" presName="parentText" presStyleLbl="node1" presStyleIdx="3" presStyleCnt="5">
        <dgm:presLayoutVars>
          <dgm:chMax val="0"/>
          <dgm:bulletEnabled val="1"/>
        </dgm:presLayoutVars>
      </dgm:prSet>
      <dgm:spPr/>
    </dgm:pt>
    <dgm:pt modelId="{41B0C7F6-4C2C-6B49-BEA0-9684A4F36AB4}" type="pres">
      <dgm:prSet presAssocID="{7096F8F2-1DCC-42CF-812F-1C856C1EF9B4}" presName="spacer" presStyleCnt="0"/>
      <dgm:spPr/>
    </dgm:pt>
    <dgm:pt modelId="{296AC6C1-B188-F84C-8023-7380F34C2BBF}" type="pres">
      <dgm:prSet presAssocID="{79B895B6-0E89-40B4-BE82-5F5BC3701991}" presName="parentText" presStyleLbl="node1" presStyleIdx="4" presStyleCnt="5">
        <dgm:presLayoutVars>
          <dgm:chMax val="0"/>
          <dgm:bulletEnabled val="1"/>
        </dgm:presLayoutVars>
      </dgm:prSet>
      <dgm:spPr/>
    </dgm:pt>
  </dgm:ptLst>
  <dgm:cxnLst>
    <dgm:cxn modelId="{FE949F20-F3AD-3E47-BCE0-AC6E443B0AB9}" type="presOf" srcId="{CB021853-CD87-495A-B9A0-8AC48B0BF9BE}" destId="{A407E1E4-3888-9D4B-8464-6DE7481515FF}" srcOrd="0" destOrd="0" presId="urn:microsoft.com/office/officeart/2005/8/layout/vList2"/>
    <dgm:cxn modelId="{35DE2537-8103-42F7-9F87-191C65887EEF}" srcId="{D6D57339-9DB5-4730-B81D-12E6C25EFA29}" destId="{CB021853-CD87-495A-B9A0-8AC48B0BF9BE}" srcOrd="0" destOrd="0" parTransId="{067B08FA-07F0-4351-81BB-A5452D4DE352}" sibTransId="{2067ACEF-9B18-4495-A843-59D78B459413}"/>
    <dgm:cxn modelId="{9BB04370-6B99-9E45-B445-ED5B895E8A6C}" type="presOf" srcId="{79B895B6-0E89-40B4-BE82-5F5BC3701991}" destId="{296AC6C1-B188-F84C-8023-7380F34C2BBF}" srcOrd="0" destOrd="0" presId="urn:microsoft.com/office/officeart/2005/8/layout/vList2"/>
    <dgm:cxn modelId="{18BDDE96-FEDD-934C-A017-6EE78141E618}" type="presOf" srcId="{C93376D5-55BF-4FC6-84CC-390294E39762}" destId="{CDF2DB88-A859-B84F-AFDF-E3D2212A3B21}" srcOrd="0" destOrd="0" presId="urn:microsoft.com/office/officeart/2005/8/layout/vList2"/>
    <dgm:cxn modelId="{A137699B-F3A0-A449-A73E-BF24AAE2559F}" type="presOf" srcId="{BDFB801A-8EE4-4D50-96D8-C1B79A008515}" destId="{3F53863E-D29A-AB42-A648-117BEB2073B4}" srcOrd="0" destOrd="0" presId="urn:microsoft.com/office/officeart/2005/8/layout/vList2"/>
    <dgm:cxn modelId="{AA24DABC-655C-47D0-AC79-31D5E0682D0F}" srcId="{D6D57339-9DB5-4730-B81D-12E6C25EFA29}" destId="{BDFB801A-8EE4-4D50-96D8-C1B79A008515}" srcOrd="1" destOrd="0" parTransId="{33F41E51-2F00-40FB-B74F-9A21829A5AF5}" sibTransId="{14D42D7A-5AA6-43DC-979C-F0F560B56198}"/>
    <dgm:cxn modelId="{846816DC-2267-BD49-9F67-6F173E26086E}" type="presOf" srcId="{D6D57339-9DB5-4730-B81D-12E6C25EFA29}" destId="{1D9E62C4-4396-0440-AD2A-F0D9240F2827}" srcOrd="0" destOrd="0" presId="urn:microsoft.com/office/officeart/2005/8/layout/vList2"/>
    <dgm:cxn modelId="{52031DDE-965A-8B40-AB04-4ADDAEEBD275}" type="presOf" srcId="{264A9639-50B9-4552-99CA-C05F7C05E2D4}" destId="{6568AC2C-2BA1-CD41-A691-480D65414826}" srcOrd="0" destOrd="0" presId="urn:microsoft.com/office/officeart/2005/8/layout/vList2"/>
    <dgm:cxn modelId="{AACB43E3-007C-47BC-903F-D269F707D3AE}" srcId="{D6D57339-9DB5-4730-B81D-12E6C25EFA29}" destId="{264A9639-50B9-4552-99CA-C05F7C05E2D4}" srcOrd="3" destOrd="0" parTransId="{AA47D0FD-1AD2-4C92-8A1E-F0FA3F3F987E}" sibTransId="{7096F8F2-1DCC-42CF-812F-1C856C1EF9B4}"/>
    <dgm:cxn modelId="{FE03CFED-358A-4D27-850B-C99E57DB763F}" srcId="{D6D57339-9DB5-4730-B81D-12E6C25EFA29}" destId="{C93376D5-55BF-4FC6-84CC-390294E39762}" srcOrd="2" destOrd="0" parTransId="{2EE6C3FF-B6F9-4F39-93E8-6157152F5CAF}" sibTransId="{34332A8E-7F68-4456-97A2-35982054484A}"/>
    <dgm:cxn modelId="{6D2D99F9-81DD-4011-9254-578B89AAE31D}" srcId="{D6D57339-9DB5-4730-B81D-12E6C25EFA29}" destId="{79B895B6-0E89-40B4-BE82-5F5BC3701991}" srcOrd="4" destOrd="0" parTransId="{4B5523D2-A176-480B-B5CB-0703BA75A42E}" sibTransId="{DE033DA0-58B7-495A-BF9E-D220F07E2DE6}"/>
    <dgm:cxn modelId="{6B3BF8B3-2D32-0045-B991-2421883E5B59}" type="presParOf" srcId="{1D9E62C4-4396-0440-AD2A-F0D9240F2827}" destId="{A407E1E4-3888-9D4B-8464-6DE7481515FF}" srcOrd="0" destOrd="0" presId="urn:microsoft.com/office/officeart/2005/8/layout/vList2"/>
    <dgm:cxn modelId="{32E80B8F-5015-6E42-829D-105E5CB460C2}" type="presParOf" srcId="{1D9E62C4-4396-0440-AD2A-F0D9240F2827}" destId="{24C10C36-F435-134C-AA0D-328B006B0ECA}" srcOrd="1" destOrd="0" presId="urn:microsoft.com/office/officeart/2005/8/layout/vList2"/>
    <dgm:cxn modelId="{D43DD12D-4978-884D-B8BB-A7BDA5B69D92}" type="presParOf" srcId="{1D9E62C4-4396-0440-AD2A-F0D9240F2827}" destId="{3F53863E-D29A-AB42-A648-117BEB2073B4}" srcOrd="2" destOrd="0" presId="urn:microsoft.com/office/officeart/2005/8/layout/vList2"/>
    <dgm:cxn modelId="{27B646D3-FF27-1A43-84B7-B2F8DA50C405}" type="presParOf" srcId="{1D9E62C4-4396-0440-AD2A-F0D9240F2827}" destId="{D0B034D0-A1A0-8E49-952A-9FC0619AE45A}" srcOrd="3" destOrd="0" presId="urn:microsoft.com/office/officeart/2005/8/layout/vList2"/>
    <dgm:cxn modelId="{A2DDD0EF-DC2D-F347-996C-E0211063D503}" type="presParOf" srcId="{1D9E62C4-4396-0440-AD2A-F0D9240F2827}" destId="{CDF2DB88-A859-B84F-AFDF-E3D2212A3B21}" srcOrd="4" destOrd="0" presId="urn:microsoft.com/office/officeart/2005/8/layout/vList2"/>
    <dgm:cxn modelId="{3CCA6016-D7EF-D04E-8BEF-27DFDFE1B626}" type="presParOf" srcId="{1D9E62C4-4396-0440-AD2A-F0D9240F2827}" destId="{D125F88C-10A6-6340-BE2C-179C5F6E3E5B}" srcOrd="5" destOrd="0" presId="urn:microsoft.com/office/officeart/2005/8/layout/vList2"/>
    <dgm:cxn modelId="{D37703B7-4DF9-D846-A0DA-70F03223A96C}" type="presParOf" srcId="{1D9E62C4-4396-0440-AD2A-F0D9240F2827}" destId="{6568AC2C-2BA1-CD41-A691-480D65414826}" srcOrd="6" destOrd="0" presId="urn:microsoft.com/office/officeart/2005/8/layout/vList2"/>
    <dgm:cxn modelId="{58A63BAF-1053-E74E-902D-95F662C1DE0E}" type="presParOf" srcId="{1D9E62C4-4396-0440-AD2A-F0D9240F2827}" destId="{41B0C7F6-4C2C-6B49-BEA0-9684A4F36AB4}" srcOrd="7" destOrd="0" presId="urn:microsoft.com/office/officeart/2005/8/layout/vList2"/>
    <dgm:cxn modelId="{475D085D-B017-664F-9E72-8C59C1602069}" type="presParOf" srcId="{1D9E62C4-4396-0440-AD2A-F0D9240F2827}" destId="{296AC6C1-B188-F84C-8023-7380F34C2BBF}"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C99738-B1B5-4EBF-9CC8-D6C472A4E13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DFFB09F-FA1C-4136-8ABF-DF47DA6BBE73}">
      <dgm:prSet/>
      <dgm:spPr/>
      <dgm:t>
        <a:bodyPr/>
        <a:lstStyle/>
        <a:p>
          <a:r>
            <a:rPr lang="en-US"/>
            <a:t>Help clarify career directions</a:t>
          </a:r>
        </a:p>
      </dgm:t>
    </dgm:pt>
    <dgm:pt modelId="{195831CD-1103-4454-B584-D0D3F4A52DAB}" type="parTrans" cxnId="{DC7CE2EA-0E56-49C8-9F14-1EFB9B813D84}">
      <dgm:prSet/>
      <dgm:spPr/>
      <dgm:t>
        <a:bodyPr/>
        <a:lstStyle/>
        <a:p>
          <a:endParaRPr lang="en-US"/>
        </a:p>
      </dgm:t>
    </dgm:pt>
    <dgm:pt modelId="{F70D5D8E-2944-4313-81D8-8C6A29F23D10}" type="sibTrans" cxnId="{DC7CE2EA-0E56-49C8-9F14-1EFB9B813D84}">
      <dgm:prSet/>
      <dgm:spPr/>
      <dgm:t>
        <a:bodyPr/>
        <a:lstStyle/>
        <a:p>
          <a:endParaRPr lang="en-US"/>
        </a:p>
      </dgm:t>
    </dgm:pt>
    <dgm:pt modelId="{A01B36EF-BA55-4052-A52D-D7C22305DD9B}">
      <dgm:prSet/>
      <dgm:spPr/>
      <dgm:t>
        <a:bodyPr/>
        <a:lstStyle/>
        <a:p>
          <a:r>
            <a:rPr lang="en-US"/>
            <a:t>Help students plan (and have contingency plans) for their nominated career pathways</a:t>
          </a:r>
        </a:p>
      </dgm:t>
    </dgm:pt>
    <dgm:pt modelId="{CE2A8874-7AC1-4425-8B7C-AF711872C458}" type="parTrans" cxnId="{4C21F7C2-7DCA-4489-8133-CF17CCC1D5C7}">
      <dgm:prSet/>
      <dgm:spPr/>
      <dgm:t>
        <a:bodyPr/>
        <a:lstStyle/>
        <a:p>
          <a:endParaRPr lang="en-US"/>
        </a:p>
      </dgm:t>
    </dgm:pt>
    <dgm:pt modelId="{E0A00549-2EAF-4736-8FB2-22102FBF3375}" type="sibTrans" cxnId="{4C21F7C2-7DCA-4489-8133-CF17CCC1D5C7}">
      <dgm:prSet/>
      <dgm:spPr/>
      <dgm:t>
        <a:bodyPr/>
        <a:lstStyle/>
        <a:p>
          <a:endParaRPr lang="en-US"/>
        </a:p>
      </dgm:t>
    </dgm:pt>
    <dgm:pt modelId="{A2D1C6A3-497A-4C3C-AA85-F4510759DEAC}">
      <dgm:prSet/>
      <dgm:spPr/>
      <dgm:t>
        <a:bodyPr/>
        <a:lstStyle/>
        <a:p>
          <a:r>
            <a:rPr lang="en-US"/>
            <a:t>Provide predicted ATARs </a:t>
          </a:r>
        </a:p>
      </dgm:t>
    </dgm:pt>
    <dgm:pt modelId="{66BAB181-60EA-45CD-8E39-3E0C9B7AC203}" type="parTrans" cxnId="{E2D55A15-8E92-4B82-9070-8D5A8505FA3D}">
      <dgm:prSet/>
      <dgm:spPr/>
      <dgm:t>
        <a:bodyPr/>
        <a:lstStyle/>
        <a:p>
          <a:endParaRPr lang="en-US"/>
        </a:p>
      </dgm:t>
    </dgm:pt>
    <dgm:pt modelId="{0693CAA9-33CB-4E60-A907-63EDBBE85800}" type="sibTrans" cxnId="{E2D55A15-8E92-4B82-9070-8D5A8505FA3D}">
      <dgm:prSet/>
      <dgm:spPr/>
      <dgm:t>
        <a:bodyPr/>
        <a:lstStyle/>
        <a:p>
          <a:endParaRPr lang="en-US"/>
        </a:p>
      </dgm:t>
    </dgm:pt>
    <dgm:pt modelId="{B628CE5D-4F01-45AC-B66A-02B25BB90695}">
      <dgm:prSet/>
      <dgm:spPr/>
      <dgm:t>
        <a:bodyPr/>
        <a:lstStyle/>
        <a:p>
          <a:r>
            <a:rPr lang="en-US"/>
            <a:t>Provide information and support with university applications</a:t>
          </a:r>
        </a:p>
      </dgm:t>
    </dgm:pt>
    <dgm:pt modelId="{A3C2F94B-925E-4CF0-83EE-5E50202BB05C}" type="parTrans" cxnId="{00332CD3-4B46-46CF-AA3A-C033C515F1CB}">
      <dgm:prSet/>
      <dgm:spPr/>
      <dgm:t>
        <a:bodyPr/>
        <a:lstStyle/>
        <a:p>
          <a:endParaRPr lang="en-US"/>
        </a:p>
      </dgm:t>
    </dgm:pt>
    <dgm:pt modelId="{5D3E3137-2B6A-41DE-A080-BA8DC42CBB69}" type="sibTrans" cxnId="{00332CD3-4B46-46CF-AA3A-C033C515F1CB}">
      <dgm:prSet/>
      <dgm:spPr/>
      <dgm:t>
        <a:bodyPr/>
        <a:lstStyle/>
        <a:p>
          <a:endParaRPr lang="en-US"/>
        </a:p>
      </dgm:t>
    </dgm:pt>
    <dgm:pt modelId="{2C362664-24AD-4839-9AF8-6CA672FD2387}">
      <dgm:prSet/>
      <dgm:spPr/>
      <dgm:t>
        <a:bodyPr/>
        <a:lstStyle/>
        <a:p>
          <a:r>
            <a:rPr lang="en-US"/>
            <a:t>Support scholarship applications</a:t>
          </a:r>
        </a:p>
      </dgm:t>
    </dgm:pt>
    <dgm:pt modelId="{7147E9FC-405F-457C-977F-3D25D2C8C13A}" type="parTrans" cxnId="{F514FAAA-AED5-4581-B413-E7EC9F4B0C49}">
      <dgm:prSet/>
      <dgm:spPr/>
      <dgm:t>
        <a:bodyPr/>
        <a:lstStyle/>
        <a:p>
          <a:endParaRPr lang="en-US"/>
        </a:p>
      </dgm:t>
    </dgm:pt>
    <dgm:pt modelId="{08316F27-882C-447B-A9F5-41F86F25EC48}" type="sibTrans" cxnId="{F514FAAA-AED5-4581-B413-E7EC9F4B0C49}">
      <dgm:prSet/>
      <dgm:spPr/>
      <dgm:t>
        <a:bodyPr/>
        <a:lstStyle/>
        <a:p>
          <a:endParaRPr lang="en-US"/>
        </a:p>
      </dgm:t>
    </dgm:pt>
    <dgm:pt modelId="{35AFD3DE-662F-4320-921E-782CF568B220}">
      <dgm:prSet/>
      <dgm:spPr/>
      <dgm:t>
        <a:bodyPr/>
        <a:lstStyle/>
        <a:p>
          <a:r>
            <a:rPr lang="en-US"/>
            <a:t>Assist with university accommodation options and applications</a:t>
          </a:r>
        </a:p>
      </dgm:t>
    </dgm:pt>
    <dgm:pt modelId="{5F070AAC-017F-438D-AF67-46A617784740}" type="parTrans" cxnId="{33CF4365-E2C8-493A-B2FA-A83D008D0DA3}">
      <dgm:prSet/>
      <dgm:spPr/>
      <dgm:t>
        <a:bodyPr/>
        <a:lstStyle/>
        <a:p>
          <a:endParaRPr lang="en-US"/>
        </a:p>
      </dgm:t>
    </dgm:pt>
    <dgm:pt modelId="{5CF62E0C-6A6D-4CCB-89AF-05F983221F99}" type="sibTrans" cxnId="{33CF4365-E2C8-493A-B2FA-A83D008D0DA3}">
      <dgm:prSet/>
      <dgm:spPr/>
      <dgm:t>
        <a:bodyPr/>
        <a:lstStyle/>
        <a:p>
          <a:endParaRPr lang="en-US"/>
        </a:p>
      </dgm:t>
    </dgm:pt>
    <dgm:pt modelId="{9261E393-322E-4F1D-8158-98B7FBD20163}" type="pres">
      <dgm:prSet presAssocID="{EEC99738-B1B5-4EBF-9CC8-D6C472A4E133}" presName="root" presStyleCnt="0">
        <dgm:presLayoutVars>
          <dgm:dir/>
          <dgm:resizeHandles val="exact"/>
        </dgm:presLayoutVars>
      </dgm:prSet>
      <dgm:spPr/>
    </dgm:pt>
    <dgm:pt modelId="{3F4E903E-237F-4FC1-AD64-4CCABE4E7F1B}" type="pres">
      <dgm:prSet presAssocID="{9DFFB09F-FA1C-4136-8ABF-DF47DA6BBE73}" presName="compNode" presStyleCnt="0"/>
      <dgm:spPr/>
    </dgm:pt>
    <dgm:pt modelId="{735C0833-DE1C-4359-BAD1-BBA5294B58A8}" type="pres">
      <dgm:prSet presAssocID="{9DFFB09F-FA1C-4136-8ABF-DF47DA6BBE73}" presName="bgRect" presStyleLbl="bgShp" presStyleIdx="0" presStyleCnt="6"/>
      <dgm:spPr/>
    </dgm:pt>
    <dgm:pt modelId="{E851AA9C-34CF-4C81-A3B2-6EB2F3F1436A}" type="pres">
      <dgm:prSet presAssocID="{9DFFB09F-FA1C-4136-8ABF-DF47DA6BBE7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002E25D-EF8D-460C-94DD-61B2CA96623D}" type="pres">
      <dgm:prSet presAssocID="{9DFFB09F-FA1C-4136-8ABF-DF47DA6BBE73}" presName="spaceRect" presStyleCnt="0"/>
      <dgm:spPr/>
    </dgm:pt>
    <dgm:pt modelId="{B57943FD-7845-47CD-B658-017794921653}" type="pres">
      <dgm:prSet presAssocID="{9DFFB09F-FA1C-4136-8ABF-DF47DA6BBE73}" presName="parTx" presStyleLbl="revTx" presStyleIdx="0" presStyleCnt="6">
        <dgm:presLayoutVars>
          <dgm:chMax val="0"/>
          <dgm:chPref val="0"/>
        </dgm:presLayoutVars>
      </dgm:prSet>
      <dgm:spPr/>
    </dgm:pt>
    <dgm:pt modelId="{682A4716-5F9A-4D70-BD21-8FAA96E1C7B1}" type="pres">
      <dgm:prSet presAssocID="{F70D5D8E-2944-4313-81D8-8C6A29F23D10}" presName="sibTrans" presStyleCnt="0"/>
      <dgm:spPr/>
    </dgm:pt>
    <dgm:pt modelId="{332429F6-D608-4C4C-849F-099D2379938E}" type="pres">
      <dgm:prSet presAssocID="{A01B36EF-BA55-4052-A52D-D7C22305DD9B}" presName="compNode" presStyleCnt="0"/>
      <dgm:spPr/>
    </dgm:pt>
    <dgm:pt modelId="{5F562B12-6F77-40E4-906A-799BFAE6D36B}" type="pres">
      <dgm:prSet presAssocID="{A01B36EF-BA55-4052-A52D-D7C22305DD9B}" presName="bgRect" presStyleLbl="bgShp" presStyleIdx="1" presStyleCnt="6"/>
      <dgm:spPr/>
    </dgm:pt>
    <dgm:pt modelId="{D15CB027-7929-4B69-A99B-B007361EA69F}" type="pres">
      <dgm:prSet presAssocID="{A01B36EF-BA55-4052-A52D-D7C22305DD9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2613C1A-8677-49AE-9FAE-828696C2DC64}" type="pres">
      <dgm:prSet presAssocID="{A01B36EF-BA55-4052-A52D-D7C22305DD9B}" presName="spaceRect" presStyleCnt="0"/>
      <dgm:spPr/>
    </dgm:pt>
    <dgm:pt modelId="{8F96215E-824B-4D86-95A4-D2CAA98E6888}" type="pres">
      <dgm:prSet presAssocID="{A01B36EF-BA55-4052-A52D-D7C22305DD9B}" presName="parTx" presStyleLbl="revTx" presStyleIdx="1" presStyleCnt="6">
        <dgm:presLayoutVars>
          <dgm:chMax val="0"/>
          <dgm:chPref val="0"/>
        </dgm:presLayoutVars>
      </dgm:prSet>
      <dgm:spPr/>
    </dgm:pt>
    <dgm:pt modelId="{C226FD8B-CF91-4195-8F49-1AFEAEA2DCC0}" type="pres">
      <dgm:prSet presAssocID="{E0A00549-2EAF-4736-8FB2-22102FBF3375}" presName="sibTrans" presStyleCnt="0"/>
      <dgm:spPr/>
    </dgm:pt>
    <dgm:pt modelId="{CDE9DEA4-6616-4931-AFEB-7D75E4D7B072}" type="pres">
      <dgm:prSet presAssocID="{A2D1C6A3-497A-4C3C-AA85-F4510759DEAC}" presName="compNode" presStyleCnt="0"/>
      <dgm:spPr/>
    </dgm:pt>
    <dgm:pt modelId="{061A26A7-8EEB-491F-9240-74D05C4905B0}" type="pres">
      <dgm:prSet presAssocID="{A2D1C6A3-497A-4C3C-AA85-F4510759DEAC}" presName="bgRect" presStyleLbl="bgShp" presStyleIdx="2" presStyleCnt="6"/>
      <dgm:spPr/>
    </dgm:pt>
    <dgm:pt modelId="{4690B551-946D-40D4-BD74-26D4367A5E33}" type="pres">
      <dgm:prSet presAssocID="{A2D1C6A3-497A-4C3C-AA85-F4510759DEA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FE84FE4D-3AC6-4AD1-91A4-EB1F96C7FDE4}" type="pres">
      <dgm:prSet presAssocID="{A2D1C6A3-497A-4C3C-AA85-F4510759DEAC}" presName="spaceRect" presStyleCnt="0"/>
      <dgm:spPr/>
    </dgm:pt>
    <dgm:pt modelId="{53E2A5CA-EF4F-4970-B31B-6DAE6408C279}" type="pres">
      <dgm:prSet presAssocID="{A2D1C6A3-497A-4C3C-AA85-F4510759DEAC}" presName="parTx" presStyleLbl="revTx" presStyleIdx="2" presStyleCnt="6">
        <dgm:presLayoutVars>
          <dgm:chMax val="0"/>
          <dgm:chPref val="0"/>
        </dgm:presLayoutVars>
      </dgm:prSet>
      <dgm:spPr/>
    </dgm:pt>
    <dgm:pt modelId="{746ACBDB-BCA1-48BE-8062-729C049F7550}" type="pres">
      <dgm:prSet presAssocID="{0693CAA9-33CB-4E60-A907-63EDBBE85800}" presName="sibTrans" presStyleCnt="0"/>
      <dgm:spPr/>
    </dgm:pt>
    <dgm:pt modelId="{38C7C466-F6F0-4E38-B94E-4A698AD573AF}" type="pres">
      <dgm:prSet presAssocID="{B628CE5D-4F01-45AC-B66A-02B25BB90695}" presName="compNode" presStyleCnt="0"/>
      <dgm:spPr/>
    </dgm:pt>
    <dgm:pt modelId="{8C8AF9C2-BFF0-4ECA-A977-1910D2EEA45B}" type="pres">
      <dgm:prSet presAssocID="{B628CE5D-4F01-45AC-B66A-02B25BB90695}" presName="bgRect" presStyleLbl="bgShp" presStyleIdx="3" presStyleCnt="6"/>
      <dgm:spPr/>
    </dgm:pt>
    <dgm:pt modelId="{D9B8CB58-7AED-40D2-B53A-D577519D0B43}" type="pres">
      <dgm:prSet presAssocID="{B628CE5D-4F01-45AC-B66A-02B25BB9069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AE325F2D-0CFC-4EFB-BF61-9F74298769AD}" type="pres">
      <dgm:prSet presAssocID="{B628CE5D-4F01-45AC-B66A-02B25BB90695}" presName="spaceRect" presStyleCnt="0"/>
      <dgm:spPr/>
    </dgm:pt>
    <dgm:pt modelId="{4063ACCD-CC53-4325-949D-B5AA347A4600}" type="pres">
      <dgm:prSet presAssocID="{B628CE5D-4F01-45AC-B66A-02B25BB90695}" presName="parTx" presStyleLbl="revTx" presStyleIdx="3" presStyleCnt="6">
        <dgm:presLayoutVars>
          <dgm:chMax val="0"/>
          <dgm:chPref val="0"/>
        </dgm:presLayoutVars>
      </dgm:prSet>
      <dgm:spPr/>
    </dgm:pt>
    <dgm:pt modelId="{B8C29F61-8F69-45A1-B6BE-390FDFB0C0F3}" type="pres">
      <dgm:prSet presAssocID="{5D3E3137-2B6A-41DE-A080-BA8DC42CBB69}" presName="sibTrans" presStyleCnt="0"/>
      <dgm:spPr/>
    </dgm:pt>
    <dgm:pt modelId="{94516D0E-6DDC-4E04-BB65-611A2907F66E}" type="pres">
      <dgm:prSet presAssocID="{2C362664-24AD-4839-9AF8-6CA672FD2387}" presName="compNode" presStyleCnt="0"/>
      <dgm:spPr/>
    </dgm:pt>
    <dgm:pt modelId="{A274EC9C-1B7F-49BB-900D-860EF048586C}" type="pres">
      <dgm:prSet presAssocID="{2C362664-24AD-4839-9AF8-6CA672FD2387}" presName="bgRect" presStyleLbl="bgShp" presStyleIdx="4" presStyleCnt="6"/>
      <dgm:spPr/>
    </dgm:pt>
    <dgm:pt modelId="{E31B6F32-ED41-4850-B316-6089C4CB3A19}" type="pres">
      <dgm:prSet presAssocID="{2C362664-24AD-4839-9AF8-6CA672FD238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DC07D8DF-9453-4D35-8AA1-E40F05462463}" type="pres">
      <dgm:prSet presAssocID="{2C362664-24AD-4839-9AF8-6CA672FD2387}" presName="spaceRect" presStyleCnt="0"/>
      <dgm:spPr/>
    </dgm:pt>
    <dgm:pt modelId="{BB2ECD13-4F02-43DD-B9E5-3525D51795B2}" type="pres">
      <dgm:prSet presAssocID="{2C362664-24AD-4839-9AF8-6CA672FD2387}" presName="parTx" presStyleLbl="revTx" presStyleIdx="4" presStyleCnt="6">
        <dgm:presLayoutVars>
          <dgm:chMax val="0"/>
          <dgm:chPref val="0"/>
        </dgm:presLayoutVars>
      </dgm:prSet>
      <dgm:spPr/>
    </dgm:pt>
    <dgm:pt modelId="{2CB15A44-7A9D-4CE3-90E7-20340B54016A}" type="pres">
      <dgm:prSet presAssocID="{08316F27-882C-447B-A9F5-41F86F25EC48}" presName="sibTrans" presStyleCnt="0"/>
      <dgm:spPr/>
    </dgm:pt>
    <dgm:pt modelId="{DE76D8E1-636E-45BD-A961-6FBDAE80D2A5}" type="pres">
      <dgm:prSet presAssocID="{35AFD3DE-662F-4320-921E-782CF568B220}" presName="compNode" presStyleCnt="0"/>
      <dgm:spPr/>
    </dgm:pt>
    <dgm:pt modelId="{6EA2FEBD-E763-48F3-AE3B-F909C0D5A8E4}" type="pres">
      <dgm:prSet presAssocID="{35AFD3DE-662F-4320-921E-782CF568B220}" presName="bgRect" presStyleLbl="bgShp" presStyleIdx="5" presStyleCnt="6"/>
      <dgm:spPr/>
    </dgm:pt>
    <dgm:pt modelId="{9B1A0C3D-E5DD-4357-AADA-EB87FA670CF5}" type="pres">
      <dgm:prSet presAssocID="{35AFD3DE-662F-4320-921E-782CF568B22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ilding"/>
        </a:ext>
      </dgm:extLst>
    </dgm:pt>
    <dgm:pt modelId="{2E58CDBA-29C5-4136-8C77-711322E962A2}" type="pres">
      <dgm:prSet presAssocID="{35AFD3DE-662F-4320-921E-782CF568B220}" presName="spaceRect" presStyleCnt="0"/>
      <dgm:spPr/>
    </dgm:pt>
    <dgm:pt modelId="{A8EC2126-19B8-4C89-9D6D-B4A0CBBB8FF9}" type="pres">
      <dgm:prSet presAssocID="{35AFD3DE-662F-4320-921E-782CF568B220}" presName="parTx" presStyleLbl="revTx" presStyleIdx="5" presStyleCnt="6">
        <dgm:presLayoutVars>
          <dgm:chMax val="0"/>
          <dgm:chPref val="0"/>
        </dgm:presLayoutVars>
      </dgm:prSet>
      <dgm:spPr/>
    </dgm:pt>
  </dgm:ptLst>
  <dgm:cxnLst>
    <dgm:cxn modelId="{F3062A01-0F97-48B9-9A05-E77A819DC8EE}" type="presOf" srcId="{A01B36EF-BA55-4052-A52D-D7C22305DD9B}" destId="{8F96215E-824B-4D86-95A4-D2CAA98E6888}" srcOrd="0" destOrd="0" presId="urn:microsoft.com/office/officeart/2018/2/layout/IconVerticalSolidList"/>
    <dgm:cxn modelId="{3AFF0F0B-9176-4E5F-9646-1773DF217E79}" type="presOf" srcId="{2C362664-24AD-4839-9AF8-6CA672FD2387}" destId="{BB2ECD13-4F02-43DD-B9E5-3525D51795B2}" srcOrd="0" destOrd="0" presId="urn:microsoft.com/office/officeart/2018/2/layout/IconVerticalSolidList"/>
    <dgm:cxn modelId="{E2D55A15-8E92-4B82-9070-8D5A8505FA3D}" srcId="{EEC99738-B1B5-4EBF-9CC8-D6C472A4E133}" destId="{A2D1C6A3-497A-4C3C-AA85-F4510759DEAC}" srcOrd="2" destOrd="0" parTransId="{66BAB181-60EA-45CD-8E39-3E0C9B7AC203}" sibTransId="{0693CAA9-33CB-4E60-A907-63EDBBE85800}"/>
    <dgm:cxn modelId="{C4348140-57C5-4470-98BF-298D1B040CCA}" type="presOf" srcId="{B628CE5D-4F01-45AC-B66A-02B25BB90695}" destId="{4063ACCD-CC53-4325-949D-B5AA347A4600}" srcOrd="0" destOrd="0" presId="urn:microsoft.com/office/officeart/2018/2/layout/IconVerticalSolidList"/>
    <dgm:cxn modelId="{33CF4365-E2C8-493A-B2FA-A83D008D0DA3}" srcId="{EEC99738-B1B5-4EBF-9CC8-D6C472A4E133}" destId="{35AFD3DE-662F-4320-921E-782CF568B220}" srcOrd="5" destOrd="0" parTransId="{5F070AAC-017F-438D-AF67-46A617784740}" sibTransId="{5CF62E0C-6A6D-4CCB-89AF-05F983221F99}"/>
    <dgm:cxn modelId="{AEDC8A87-E308-43E5-A0E0-BD08AC093685}" type="presOf" srcId="{35AFD3DE-662F-4320-921E-782CF568B220}" destId="{A8EC2126-19B8-4C89-9D6D-B4A0CBBB8FF9}" srcOrd="0" destOrd="0" presId="urn:microsoft.com/office/officeart/2018/2/layout/IconVerticalSolidList"/>
    <dgm:cxn modelId="{F514FAAA-AED5-4581-B413-E7EC9F4B0C49}" srcId="{EEC99738-B1B5-4EBF-9CC8-D6C472A4E133}" destId="{2C362664-24AD-4839-9AF8-6CA672FD2387}" srcOrd="4" destOrd="0" parTransId="{7147E9FC-405F-457C-977F-3D25D2C8C13A}" sibTransId="{08316F27-882C-447B-A9F5-41F86F25EC48}"/>
    <dgm:cxn modelId="{0EAD05B8-6C0F-4524-88B5-51CD56886498}" type="presOf" srcId="{A2D1C6A3-497A-4C3C-AA85-F4510759DEAC}" destId="{53E2A5CA-EF4F-4970-B31B-6DAE6408C279}" srcOrd="0" destOrd="0" presId="urn:microsoft.com/office/officeart/2018/2/layout/IconVerticalSolidList"/>
    <dgm:cxn modelId="{4C21F7C2-7DCA-4489-8133-CF17CCC1D5C7}" srcId="{EEC99738-B1B5-4EBF-9CC8-D6C472A4E133}" destId="{A01B36EF-BA55-4052-A52D-D7C22305DD9B}" srcOrd="1" destOrd="0" parTransId="{CE2A8874-7AC1-4425-8B7C-AF711872C458}" sibTransId="{E0A00549-2EAF-4736-8FB2-22102FBF3375}"/>
    <dgm:cxn modelId="{DEB337CC-F71C-4E07-96F5-F4771049BF16}" type="presOf" srcId="{EEC99738-B1B5-4EBF-9CC8-D6C472A4E133}" destId="{9261E393-322E-4F1D-8158-98B7FBD20163}" srcOrd="0" destOrd="0" presId="urn:microsoft.com/office/officeart/2018/2/layout/IconVerticalSolidList"/>
    <dgm:cxn modelId="{00332CD3-4B46-46CF-AA3A-C033C515F1CB}" srcId="{EEC99738-B1B5-4EBF-9CC8-D6C472A4E133}" destId="{B628CE5D-4F01-45AC-B66A-02B25BB90695}" srcOrd="3" destOrd="0" parTransId="{A3C2F94B-925E-4CF0-83EE-5E50202BB05C}" sibTransId="{5D3E3137-2B6A-41DE-A080-BA8DC42CBB69}"/>
    <dgm:cxn modelId="{A7330FE1-2883-40A9-A6B6-D15F04F0EC90}" type="presOf" srcId="{9DFFB09F-FA1C-4136-8ABF-DF47DA6BBE73}" destId="{B57943FD-7845-47CD-B658-017794921653}" srcOrd="0" destOrd="0" presId="urn:microsoft.com/office/officeart/2018/2/layout/IconVerticalSolidList"/>
    <dgm:cxn modelId="{DC7CE2EA-0E56-49C8-9F14-1EFB9B813D84}" srcId="{EEC99738-B1B5-4EBF-9CC8-D6C472A4E133}" destId="{9DFFB09F-FA1C-4136-8ABF-DF47DA6BBE73}" srcOrd="0" destOrd="0" parTransId="{195831CD-1103-4454-B584-D0D3F4A52DAB}" sibTransId="{F70D5D8E-2944-4313-81D8-8C6A29F23D10}"/>
    <dgm:cxn modelId="{E840F22F-1107-4A0B-96C5-2F2D0270313E}" type="presParOf" srcId="{9261E393-322E-4F1D-8158-98B7FBD20163}" destId="{3F4E903E-237F-4FC1-AD64-4CCABE4E7F1B}" srcOrd="0" destOrd="0" presId="urn:microsoft.com/office/officeart/2018/2/layout/IconVerticalSolidList"/>
    <dgm:cxn modelId="{C6E656F8-C27D-4594-AA8F-07698122ABED}" type="presParOf" srcId="{3F4E903E-237F-4FC1-AD64-4CCABE4E7F1B}" destId="{735C0833-DE1C-4359-BAD1-BBA5294B58A8}" srcOrd="0" destOrd="0" presId="urn:microsoft.com/office/officeart/2018/2/layout/IconVerticalSolidList"/>
    <dgm:cxn modelId="{9513CC9F-DEE4-4F44-A1AC-0A012271E730}" type="presParOf" srcId="{3F4E903E-237F-4FC1-AD64-4CCABE4E7F1B}" destId="{E851AA9C-34CF-4C81-A3B2-6EB2F3F1436A}" srcOrd="1" destOrd="0" presId="urn:microsoft.com/office/officeart/2018/2/layout/IconVerticalSolidList"/>
    <dgm:cxn modelId="{816759DF-353D-43EF-B9BB-2FD1ECBF21F3}" type="presParOf" srcId="{3F4E903E-237F-4FC1-AD64-4CCABE4E7F1B}" destId="{3002E25D-EF8D-460C-94DD-61B2CA96623D}" srcOrd="2" destOrd="0" presId="urn:microsoft.com/office/officeart/2018/2/layout/IconVerticalSolidList"/>
    <dgm:cxn modelId="{F23AC549-A5B1-46C6-8F4E-ADD5959F16E2}" type="presParOf" srcId="{3F4E903E-237F-4FC1-AD64-4CCABE4E7F1B}" destId="{B57943FD-7845-47CD-B658-017794921653}" srcOrd="3" destOrd="0" presId="urn:microsoft.com/office/officeart/2018/2/layout/IconVerticalSolidList"/>
    <dgm:cxn modelId="{61FCF981-D4A9-4D9C-AC3A-B8C4F73F3EFB}" type="presParOf" srcId="{9261E393-322E-4F1D-8158-98B7FBD20163}" destId="{682A4716-5F9A-4D70-BD21-8FAA96E1C7B1}" srcOrd="1" destOrd="0" presId="urn:microsoft.com/office/officeart/2018/2/layout/IconVerticalSolidList"/>
    <dgm:cxn modelId="{DE281E3D-DF1D-43CE-8403-3888F67C216B}" type="presParOf" srcId="{9261E393-322E-4F1D-8158-98B7FBD20163}" destId="{332429F6-D608-4C4C-849F-099D2379938E}" srcOrd="2" destOrd="0" presId="urn:microsoft.com/office/officeart/2018/2/layout/IconVerticalSolidList"/>
    <dgm:cxn modelId="{6674582F-3EF6-41DA-8E84-8F606B03805E}" type="presParOf" srcId="{332429F6-D608-4C4C-849F-099D2379938E}" destId="{5F562B12-6F77-40E4-906A-799BFAE6D36B}" srcOrd="0" destOrd="0" presId="urn:microsoft.com/office/officeart/2018/2/layout/IconVerticalSolidList"/>
    <dgm:cxn modelId="{F81E8754-7B03-4CEC-8755-C9E01C5B8AAF}" type="presParOf" srcId="{332429F6-D608-4C4C-849F-099D2379938E}" destId="{D15CB027-7929-4B69-A99B-B007361EA69F}" srcOrd="1" destOrd="0" presId="urn:microsoft.com/office/officeart/2018/2/layout/IconVerticalSolidList"/>
    <dgm:cxn modelId="{D3086D1F-3EFE-4FBB-BBAB-BFD033C238DC}" type="presParOf" srcId="{332429F6-D608-4C4C-849F-099D2379938E}" destId="{C2613C1A-8677-49AE-9FAE-828696C2DC64}" srcOrd="2" destOrd="0" presId="urn:microsoft.com/office/officeart/2018/2/layout/IconVerticalSolidList"/>
    <dgm:cxn modelId="{542F570E-1567-4207-8623-B0C965488C8E}" type="presParOf" srcId="{332429F6-D608-4C4C-849F-099D2379938E}" destId="{8F96215E-824B-4D86-95A4-D2CAA98E6888}" srcOrd="3" destOrd="0" presId="urn:microsoft.com/office/officeart/2018/2/layout/IconVerticalSolidList"/>
    <dgm:cxn modelId="{24E4738A-EC49-4DD9-AD69-EC3168EF4A1E}" type="presParOf" srcId="{9261E393-322E-4F1D-8158-98B7FBD20163}" destId="{C226FD8B-CF91-4195-8F49-1AFEAEA2DCC0}" srcOrd="3" destOrd="0" presId="urn:microsoft.com/office/officeart/2018/2/layout/IconVerticalSolidList"/>
    <dgm:cxn modelId="{E5ABE99B-7F93-445C-9D4E-DD2AC542E572}" type="presParOf" srcId="{9261E393-322E-4F1D-8158-98B7FBD20163}" destId="{CDE9DEA4-6616-4931-AFEB-7D75E4D7B072}" srcOrd="4" destOrd="0" presId="urn:microsoft.com/office/officeart/2018/2/layout/IconVerticalSolidList"/>
    <dgm:cxn modelId="{2C611A96-5695-40AD-BF2E-78F688294C48}" type="presParOf" srcId="{CDE9DEA4-6616-4931-AFEB-7D75E4D7B072}" destId="{061A26A7-8EEB-491F-9240-74D05C4905B0}" srcOrd="0" destOrd="0" presId="urn:microsoft.com/office/officeart/2018/2/layout/IconVerticalSolidList"/>
    <dgm:cxn modelId="{4F189422-F100-45AD-82CD-25F6C04BB363}" type="presParOf" srcId="{CDE9DEA4-6616-4931-AFEB-7D75E4D7B072}" destId="{4690B551-946D-40D4-BD74-26D4367A5E33}" srcOrd="1" destOrd="0" presId="urn:microsoft.com/office/officeart/2018/2/layout/IconVerticalSolidList"/>
    <dgm:cxn modelId="{7A9434CA-ABC4-4ED8-929A-318D4BA0D9E2}" type="presParOf" srcId="{CDE9DEA4-6616-4931-AFEB-7D75E4D7B072}" destId="{FE84FE4D-3AC6-4AD1-91A4-EB1F96C7FDE4}" srcOrd="2" destOrd="0" presId="urn:microsoft.com/office/officeart/2018/2/layout/IconVerticalSolidList"/>
    <dgm:cxn modelId="{6FB7454C-FE7D-400E-BE9D-2D4D620A9688}" type="presParOf" srcId="{CDE9DEA4-6616-4931-AFEB-7D75E4D7B072}" destId="{53E2A5CA-EF4F-4970-B31B-6DAE6408C279}" srcOrd="3" destOrd="0" presId="urn:microsoft.com/office/officeart/2018/2/layout/IconVerticalSolidList"/>
    <dgm:cxn modelId="{8C2835C6-0878-44F5-B484-02877457AC94}" type="presParOf" srcId="{9261E393-322E-4F1D-8158-98B7FBD20163}" destId="{746ACBDB-BCA1-48BE-8062-729C049F7550}" srcOrd="5" destOrd="0" presId="urn:microsoft.com/office/officeart/2018/2/layout/IconVerticalSolidList"/>
    <dgm:cxn modelId="{79FF6BD3-8E72-41AD-9F35-7506087C4E45}" type="presParOf" srcId="{9261E393-322E-4F1D-8158-98B7FBD20163}" destId="{38C7C466-F6F0-4E38-B94E-4A698AD573AF}" srcOrd="6" destOrd="0" presId="urn:microsoft.com/office/officeart/2018/2/layout/IconVerticalSolidList"/>
    <dgm:cxn modelId="{3AA2E3C3-CDEA-4DA5-8790-D2E683AE5AF4}" type="presParOf" srcId="{38C7C466-F6F0-4E38-B94E-4A698AD573AF}" destId="{8C8AF9C2-BFF0-4ECA-A977-1910D2EEA45B}" srcOrd="0" destOrd="0" presId="urn:microsoft.com/office/officeart/2018/2/layout/IconVerticalSolidList"/>
    <dgm:cxn modelId="{C44AB2F6-AD66-4F1D-8E96-09C22F55D9B6}" type="presParOf" srcId="{38C7C466-F6F0-4E38-B94E-4A698AD573AF}" destId="{D9B8CB58-7AED-40D2-B53A-D577519D0B43}" srcOrd="1" destOrd="0" presId="urn:microsoft.com/office/officeart/2018/2/layout/IconVerticalSolidList"/>
    <dgm:cxn modelId="{627F654A-E419-49E8-BBB1-C2B34DFFD880}" type="presParOf" srcId="{38C7C466-F6F0-4E38-B94E-4A698AD573AF}" destId="{AE325F2D-0CFC-4EFB-BF61-9F74298769AD}" srcOrd="2" destOrd="0" presId="urn:microsoft.com/office/officeart/2018/2/layout/IconVerticalSolidList"/>
    <dgm:cxn modelId="{F3CE2FA8-8EB1-41C5-9ADC-953B480382B9}" type="presParOf" srcId="{38C7C466-F6F0-4E38-B94E-4A698AD573AF}" destId="{4063ACCD-CC53-4325-949D-B5AA347A4600}" srcOrd="3" destOrd="0" presId="urn:microsoft.com/office/officeart/2018/2/layout/IconVerticalSolidList"/>
    <dgm:cxn modelId="{13005222-4FF9-4897-8A58-2D9721F076FD}" type="presParOf" srcId="{9261E393-322E-4F1D-8158-98B7FBD20163}" destId="{B8C29F61-8F69-45A1-B6BE-390FDFB0C0F3}" srcOrd="7" destOrd="0" presId="urn:microsoft.com/office/officeart/2018/2/layout/IconVerticalSolidList"/>
    <dgm:cxn modelId="{E07EB561-EAC5-456D-8347-48520BA4EB51}" type="presParOf" srcId="{9261E393-322E-4F1D-8158-98B7FBD20163}" destId="{94516D0E-6DDC-4E04-BB65-611A2907F66E}" srcOrd="8" destOrd="0" presId="urn:microsoft.com/office/officeart/2018/2/layout/IconVerticalSolidList"/>
    <dgm:cxn modelId="{C241D4B9-24C3-40A5-91B2-2995CA4FF63E}" type="presParOf" srcId="{94516D0E-6DDC-4E04-BB65-611A2907F66E}" destId="{A274EC9C-1B7F-49BB-900D-860EF048586C}" srcOrd="0" destOrd="0" presId="urn:microsoft.com/office/officeart/2018/2/layout/IconVerticalSolidList"/>
    <dgm:cxn modelId="{BE1CEB56-735B-41CD-A4D3-DEA661E7A835}" type="presParOf" srcId="{94516D0E-6DDC-4E04-BB65-611A2907F66E}" destId="{E31B6F32-ED41-4850-B316-6089C4CB3A19}" srcOrd="1" destOrd="0" presId="urn:microsoft.com/office/officeart/2018/2/layout/IconVerticalSolidList"/>
    <dgm:cxn modelId="{20ACFA39-B422-4B12-9C82-3095139CF843}" type="presParOf" srcId="{94516D0E-6DDC-4E04-BB65-611A2907F66E}" destId="{DC07D8DF-9453-4D35-8AA1-E40F05462463}" srcOrd="2" destOrd="0" presId="urn:microsoft.com/office/officeart/2018/2/layout/IconVerticalSolidList"/>
    <dgm:cxn modelId="{AF740CA1-FB5B-4CDA-87A0-2A9EE7004D16}" type="presParOf" srcId="{94516D0E-6DDC-4E04-BB65-611A2907F66E}" destId="{BB2ECD13-4F02-43DD-B9E5-3525D51795B2}" srcOrd="3" destOrd="0" presId="urn:microsoft.com/office/officeart/2018/2/layout/IconVerticalSolidList"/>
    <dgm:cxn modelId="{022FD5F8-1D8A-4964-A68E-EC6ED0B3C788}" type="presParOf" srcId="{9261E393-322E-4F1D-8158-98B7FBD20163}" destId="{2CB15A44-7A9D-4CE3-90E7-20340B54016A}" srcOrd="9" destOrd="0" presId="urn:microsoft.com/office/officeart/2018/2/layout/IconVerticalSolidList"/>
    <dgm:cxn modelId="{1DC04348-21C6-4942-A7C4-ADB7624DB9D5}" type="presParOf" srcId="{9261E393-322E-4F1D-8158-98B7FBD20163}" destId="{DE76D8E1-636E-45BD-A961-6FBDAE80D2A5}" srcOrd="10" destOrd="0" presId="urn:microsoft.com/office/officeart/2018/2/layout/IconVerticalSolidList"/>
    <dgm:cxn modelId="{779895E7-5908-4FDC-8D11-66B6B8CEA36C}" type="presParOf" srcId="{DE76D8E1-636E-45BD-A961-6FBDAE80D2A5}" destId="{6EA2FEBD-E763-48F3-AE3B-F909C0D5A8E4}" srcOrd="0" destOrd="0" presId="urn:microsoft.com/office/officeart/2018/2/layout/IconVerticalSolidList"/>
    <dgm:cxn modelId="{45D17344-CE52-4972-8032-16AE2EE15F15}" type="presParOf" srcId="{DE76D8E1-636E-45BD-A961-6FBDAE80D2A5}" destId="{9B1A0C3D-E5DD-4357-AADA-EB87FA670CF5}" srcOrd="1" destOrd="0" presId="urn:microsoft.com/office/officeart/2018/2/layout/IconVerticalSolidList"/>
    <dgm:cxn modelId="{5192B3F8-DACA-4A86-8EAA-5AC92D423B15}" type="presParOf" srcId="{DE76D8E1-636E-45BD-A961-6FBDAE80D2A5}" destId="{2E58CDBA-29C5-4136-8C77-711322E962A2}" srcOrd="2" destOrd="0" presId="urn:microsoft.com/office/officeart/2018/2/layout/IconVerticalSolidList"/>
    <dgm:cxn modelId="{4626B42C-A8B5-48F7-B86E-38E421ED6F40}" type="presParOf" srcId="{DE76D8E1-636E-45BD-A961-6FBDAE80D2A5}" destId="{A8EC2126-19B8-4C89-9D6D-B4A0CBBB8FF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57486-297D-9546-AE60-059714D68153}">
      <dsp:nvSpPr>
        <dsp:cNvPr id="0" name=""/>
        <dsp:cNvSpPr/>
      </dsp:nvSpPr>
      <dsp:spPr>
        <a:xfrm>
          <a:off x="0" y="32382"/>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Research</a:t>
          </a:r>
          <a:r>
            <a:rPr lang="en-US" sz="4100" kern="1200" baseline="0"/>
            <a:t> Project - compulsory</a:t>
          </a:r>
          <a:endParaRPr lang="en-US" sz="4100" kern="1200"/>
        </a:p>
      </dsp:txBody>
      <dsp:txXfrm>
        <a:off x="48005" y="80387"/>
        <a:ext cx="10419590" cy="887374"/>
      </dsp:txXfrm>
    </dsp:sp>
    <dsp:sp modelId="{3539F8AC-7DD0-1148-B9DF-C3BBE3EC5272}">
      <dsp:nvSpPr>
        <dsp:cNvPr id="0" name=""/>
        <dsp:cNvSpPr/>
      </dsp:nvSpPr>
      <dsp:spPr>
        <a:xfrm>
          <a:off x="0" y="1133847"/>
          <a:ext cx="10515600"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Can choose 3, 4 or 5 subjects</a:t>
          </a:r>
        </a:p>
      </dsp:txBody>
      <dsp:txXfrm>
        <a:off x="48005" y="1181852"/>
        <a:ext cx="10419590" cy="887374"/>
      </dsp:txXfrm>
    </dsp:sp>
    <dsp:sp modelId="{7454D566-0E60-8E41-BD12-0B2821AF2782}">
      <dsp:nvSpPr>
        <dsp:cNvPr id="0" name=""/>
        <dsp:cNvSpPr/>
      </dsp:nvSpPr>
      <dsp:spPr>
        <a:xfrm>
          <a:off x="0" y="2235312"/>
          <a:ext cx="10515600"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3 subjects – SACE completion</a:t>
          </a:r>
        </a:p>
      </dsp:txBody>
      <dsp:txXfrm>
        <a:off x="48005" y="2283317"/>
        <a:ext cx="10419590" cy="887374"/>
      </dsp:txXfrm>
    </dsp:sp>
    <dsp:sp modelId="{F03AB650-B329-EC4C-9271-1A523F639825}">
      <dsp:nvSpPr>
        <dsp:cNvPr id="0" name=""/>
        <dsp:cNvSpPr/>
      </dsp:nvSpPr>
      <dsp:spPr>
        <a:xfrm>
          <a:off x="0" y="3336777"/>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Recommend 4 for ATAR</a:t>
          </a:r>
        </a:p>
      </dsp:txBody>
      <dsp:txXfrm>
        <a:off x="48005" y="3384782"/>
        <a:ext cx="10419590"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BAFBC-60F4-40E1-99AE-C97461FA32D7}">
      <dsp:nvSpPr>
        <dsp:cNvPr id="0" name=""/>
        <dsp:cNvSpPr/>
      </dsp:nvSpPr>
      <dsp:spPr>
        <a:xfrm>
          <a:off x="740776" y="855481"/>
          <a:ext cx="1464285" cy="14642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580F9-E565-4239-A896-DA20CE4E9DE5}">
      <dsp:nvSpPr>
        <dsp:cNvPr id="0" name=""/>
        <dsp:cNvSpPr/>
      </dsp:nvSpPr>
      <dsp:spPr>
        <a:xfrm>
          <a:off x="1052836" y="1167542"/>
          <a:ext cx="840163" cy="8401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EAAD19-D309-4603-83EC-C8F6705621DD}">
      <dsp:nvSpPr>
        <dsp:cNvPr id="0" name=""/>
        <dsp:cNvSpPr/>
      </dsp:nvSpPr>
      <dsp:spPr>
        <a:xfrm>
          <a:off x="2726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Year 12</a:t>
          </a:r>
        </a:p>
      </dsp:txBody>
      <dsp:txXfrm>
        <a:off x="272684" y="2775856"/>
        <a:ext cx="2400467" cy="720000"/>
      </dsp:txXfrm>
    </dsp:sp>
    <dsp:sp modelId="{52AD67FA-F5D8-4745-A4B4-3325052E2DAA}">
      <dsp:nvSpPr>
        <dsp:cNvPr id="0" name=""/>
        <dsp:cNvSpPr/>
      </dsp:nvSpPr>
      <dsp:spPr>
        <a:xfrm>
          <a:off x="3561325" y="855481"/>
          <a:ext cx="1464285" cy="14642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CF1A9-0958-4E5A-8D7B-7D83BC1BE3F0}">
      <dsp:nvSpPr>
        <dsp:cNvPr id="0" name=""/>
        <dsp:cNvSpPr/>
      </dsp:nvSpPr>
      <dsp:spPr>
        <a:xfrm>
          <a:off x="3873386" y="1167542"/>
          <a:ext cx="840163" cy="8401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E4F42F-9D30-484E-93F4-550375BB0167}">
      <dsp:nvSpPr>
        <dsp:cNvPr id="0" name=""/>
        <dsp:cNvSpPr/>
      </dsp:nvSpPr>
      <dsp:spPr>
        <a:xfrm>
          <a:off x="30932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Health &amp; Wellbeing</a:t>
          </a:r>
        </a:p>
      </dsp:txBody>
      <dsp:txXfrm>
        <a:off x="3093234" y="2775856"/>
        <a:ext cx="2400467" cy="720000"/>
      </dsp:txXfrm>
    </dsp:sp>
    <dsp:sp modelId="{27B3F083-D884-47BB-B1AC-366576C9259C}">
      <dsp:nvSpPr>
        <dsp:cNvPr id="0" name=""/>
        <dsp:cNvSpPr/>
      </dsp:nvSpPr>
      <dsp:spPr>
        <a:xfrm>
          <a:off x="6381875" y="855481"/>
          <a:ext cx="1464285" cy="14642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C9EC40-53E4-49A5-B642-9ACB960A2A3A}">
      <dsp:nvSpPr>
        <dsp:cNvPr id="0" name=""/>
        <dsp:cNvSpPr/>
      </dsp:nvSpPr>
      <dsp:spPr>
        <a:xfrm>
          <a:off x="6693936" y="1167542"/>
          <a:ext cx="840163" cy="8401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386B14-48A8-4BD3-B6AB-F53C991E82AF}">
      <dsp:nvSpPr>
        <dsp:cNvPr id="0" name=""/>
        <dsp:cNvSpPr/>
      </dsp:nvSpPr>
      <dsp:spPr>
        <a:xfrm>
          <a:off x="59137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Physical Education</a:t>
          </a:r>
        </a:p>
      </dsp:txBody>
      <dsp:txXfrm>
        <a:off x="5913784" y="2775856"/>
        <a:ext cx="2400467" cy="720000"/>
      </dsp:txXfrm>
    </dsp:sp>
    <dsp:sp modelId="{13C0B9FC-1962-4A60-B3BB-A4F6EA307D29}">
      <dsp:nvSpPr>
        <dsp:cNvPr id="0" name=""/>
        <dsp:cNvSpPr/>
      </dsp:nvSpPr>
      <dsp:spPr>
        <a:xfrm>
          <a:off x="9202425" y="855481"/>
          <a:ext cx="1464285" cy="14642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BDFA2-771F-4BCE-9EF6-7D5D80822520}">
      <dsp:nvSpPr>
        <dsp:cNvPr id="0" name=""/>
        <dsp:cNvSpPr/>
      </dsp:nvSpPr>
      <dsp:spPr>
        <a:xfrm>
          <a:off x="9514486" y="1167542"/>
          <a:ext cx="840163" cy="8401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99B93F-389E-4E01-921D-77019C495DBD}">
      <dsp:nvSpPr>
        <dsp:cNvPr id="0" name=""/>
        <dsp:cNvSpPr/>
      </dsp:nvSpPr>
      <dsp:spPr>
        <a:xfrm>
          <a:off x="87343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Outdoor Education</a:t>
          </a:r>
        </a:p>
      </dsp:txBody>
      <dsp:txXfrm>
        <a:off x="8734334" y="2775856"/>
        <a:ext cx="2400467"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7E1E4-3888-9D4B-8464-6DE7481515FF}">
      <dsp:nvSpPr>
        <dsp:cNvPr id="0" name=""/>
        <dsp:cNvSpPr/>
      </dsp:nvSpPr>
      <dsp:spPr>
        <a:xfrm>
          <a:off x="0" y="20448"/>
          <a:ext cx="626364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a:t>High Distinction = 10</a:t>
          </a:r>
          <a:endParaRPr lang="en-US" sz="2600" kern="1200"/>
        </a:p>
      </dsp:txBody>
      <dsp:txXfrm>
        <a:off x="50420" y="70868"/>
        <a:ext cx="6162800" cy="932014"/>
      </dsp:txXfrm>
    </dsp:sp>
    <dsp:sp modelId="{3F53863E-D29A-AB42-A648-117BEB2073B4}">
      <dsp:nvSpPr>
        <dsp:cNvPr id="0" name=""/>
        <dsp:cNvSpPr/>
      </dsp:nvSpPr>
      <dsp:spPr>
        <a:xfrm>
          <a:off x="0" y="1128182"/>
          <a:ext cx="626364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a:t>Distinction = 9.9</a:t>
          </a:r>
          <a:endParaRPr lang="en-US" sz="2600" kern="1200"/>
        </a:p>
      </dsp:txBody>
      <dsp:txXfrm>
        <a:off x="50420" y="1178602"/>
        <a:ext cx="6162800" cy="932014"/>
      </dsp:txXfrm>
    </dsp:sp>
    <dsp:sp modelId="{CDF2DB88-A859-B84F-AFDF-E3D2212A3B21}">
      <dsp:nvSpPr>
        <dsp:cNvPr id="0" name=""/>
        <dsp:cNvSpPr/>
      </dsp:nvSpPr>
      <dsp:spPr>
        <a:xfrm>
          <a:off x="0" y="2235916"/>
          <a:ext cx="626364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a:t>Credit = 9</a:t>
          </a:r>
          <a:endParaRPr lang="en-US" sz="2600" kern="1200"/>
        </a:p>
      </dsp:txBody>
      <dsp:txXfrm>
        <a:off x="50420" y="2286336"/>
        <a:ext cx="6162800" cy="932014"/>
      </dsp:txXfrm>
    </dsp:sp>
    <dsp:sp modelId="{6568AC2C-2BA1-CD41-A691-480D65414826}">
      <dsp:nvSpPr>
        <dsp:cNvPr id="0" name=""/>
        <dsp:cNvSpPr/>
      </dsp:nvSpPr>
      <dsp:spPr>
        <a:xfrm>
          <a:off x="0" y="3343651"/>
          <a:ext cx="626364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a:t>Pass = 7.9</a:t>
          </a:r>
          <a:endParaRPr lang="en-US" sz="2600" kern="1200"/>
        </a:p>
      </dsp:txBody>
      <dsp:txXfrm>
        <a:off x="50420" y="3394071"/>
        <a:ext cx="6162800" cy="932014"/>
      </dsp:txXfrm>
    </dsp:sp>
    <dsp:sp modelId="{296AC6C1-B188-F84C-8023-7380F34C2BBF}">
      <dsp:nvSpPr>
        <dsp:cNvPr id="0" name=""/>
        <dsp:cNvSpPr/>
      </dsp:nvSpPr>
      <dsp:spPr>
        <a:xfrm>
          <a:off x="0" y="4451385"/>
          <a:ext cx="626364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a:t>These are all 10 credit subjects and you can only count two towards your ATAR</a:t>
          </a:r>
          <a:endParaRPr lang="en-US" sz="2600" kern="1200"/>
        </a:p>
      </dsp:txBody>
      <dsp:txXfrm>
        <a:off x="50420" y="4501805"/>
        <a:ext cx="6162800" cy="932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C0833-DE1C-4359-BAD1-BBA5294B58A8}">
      <dsp:nvSpPr>
        <dsp:cNvPr id="0" name=""/>
        <dsp:cNvSpPr/>
      </dsp:nvSpPr>
      <dsp:spPr>
        <a:xfrm>
          <a:off x="0" y="1829"/>
          <a:ext cx="6248400" cy="7796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51AA9C-34CF-4C81-A3B2-6EB2F3F1436A}">
      <dsp:nvSpPr>
        <dsp:cNvPr id="0" name=""/>
        <dsp:cNvSpPr/>
      </dsp:nvSpPr>
      <dsp:spPr>
        <a:xfrm>
          <a:off x="235850" y="177255"/>
          <a:ext cx="428818" cy="428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7943FD-7845-47CD-B658-017794921653}">
      <dsp:nvSpPr>
        <dsp:cNvPr id="0" name=""/>
        <dsp:cNvSpPr/>
      </dsp:nvSpPr>
      <dsp:spPr>
        <a:xfrm>
          <a:off x="900518" y="1829"/>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44550">
            <a:lnSpc>
              <a:spcPct val="90000"/>
            </a:lnSpc>
            <a:spcBef>
              <a:spcPct val="0"/>
            </a:spcBef>
            <a:spcAft>
              <a:spcPct val="35000"/>
            </a:spcAft>
            <a:buNone/>
          </a:pPr>
          <a:r>
            <a:rPr lang="en-US" sz="1900" kern="1200"/>
            <a:t>Help clarify career directions</a:t>
          </a:r>
        </a:p>
      </dsp:txBody>
      <dsp:txXfrm>
        <a:off x="900518" y="1829"/>
        <a:ext cx="5347881" cy="779669"/>
      </dsp:txXfrm>
    </dsp:sp>
    <dsp:sp modelId="{5F562B12-6F77-40E4-906A-799BFAE6D36B}">
      <dsp:nvSpPr>
        <dsp:cNvPr id="0" name=""/>
        <dsp:cNvSpPr/>
      </dsp:nvSpPr>
      <dsp:spPr>
        <a:xfrm>
          <a:off x="0" y="976416"/>
          <a:ext cx="6248400" cy="7796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CB027-7929-4B69-A99B-B007361EA69F}">
      <dsp:nvSpPr>
        <dsp:cNvPr id="0" name=""/>
        <dsp:cNvSpPr/>
      </dsp:nvSpPr>
      <dsp:spPr>
        <a:xfrm>
          <a:off x="235850" y="1151842"/>
          <a:ext cx="428818" cy="428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96215E-824B-4D86-95A4-D2CAA98E6888}">
      <dsp:nvSpPr>
        <dsp:cNvPr id="0" name=""/>
        <dsp:cNvSpPr/>
      </dsp:nvSpPr>
      <dsp:spPr>
        <a:xfrm>
          <a:off x="900518" y="976416"/>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44550">
            <a:lnSpc>
              <a:spcPct val="90000"/>
            </a:lnSpc>
            <a:spcBef>
              <a:spcPct val="0"/>
            </a:spcBef>
            <a:spcAft>
              <a:spcPct val="35000"/>
            </a:spcAft>
            <a:buNone/>
          </a:pPr>
          <a:r>
            <a:rPr lang="en-US" sz="1900" kern="1200"/>
            <a:t>Help students plan (and have contingency plans) for their nominated career pathways</a:t>
          </a:r>
        </a:p>
      </dsp:txBody>
      <dsp:txXfrm>
        <a:off x="900518" y="976416"/>
        <a:ext cx="5347881" cy="779669"/>
      </dsp:txXfrm>
    </dsp:sp>
    <dsp:sp modelId="{061A26A7-8EEB-491F-9240-74D05C4905B0}">
      <dsp:nvSpPr>
        <dsp:cNvPr id="0" name=""/>
        <dsp:cNvSpPr/>
      </dsp:nvSpPr>
      <dsp:spPr>
        <a:xfrm>
          <a:off x="0" y="1951003"/>
          <a:ext cx="6248400" cy="7796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0B551-946D-40D4-BD74-26D4367A5E33}">
      <dsp:nvSpPr>
        <dsp:cNvPr id="0" name=""/>
        <dsp:cNvSpPr/>
      </dsp:nvSpPr>
      <dsp:spPr>
        <a:xfrm>
          <a:off x="235850" y="2126428"/>
          <a:ext cx="428818" cy="428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E2A5CA-EF4F-4970-B31B-6DAE6408C279}">
      <dsp:nvSpPr>
        <dsp:cNvPr id="0" name=""/>
        <dsp:cNvSpPr/>
      </dsp:nvSpPr>
      <dsp:spPr>
        <a:xfrm>
          <a:off x="900518" y="1951003"/>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44550">
            <a:lnSpc>
              <a:spcPct val="90000"/>
            </a:lnSpc>
            <a:spcBef>
              <a:spcPct val="0"/>
            </a:spcBef>
            <a:spcAft>
              <a:spcPct val="35000"/>
            </a:spcAft>
            <a:buNone/>
          </a:pPr>
          <a:r>
            <a:rPr lang="en-US" sz="1900" kern="1200"/>
            <a:t>Provide predicted ATARs </a:t>
          </a:r>
        </a:p>
      </dsp:txBody>
      <dsp:txXfrm>
        <a:off x="900518" y="1951003"/>
        <a:ext cx="5347881" cy="779669"/>
      </dsp:txXfrm>
    </dsp:sp>
    <dsp:sp modelId="{8C8AF9C2-BFF0-4ECA-A977-1910D2EEA45B}">
      <dsp:nvSpPr>
        <dsp:cNvPr id="0" name=""/>
        <dsp:cNvSpPr/>
      </dsp:nvSpPr>
      <dsp:spPr>
        <a:xfrm>
          <a:off x="0" y="2925590"/>
          <a:ext cx="6248400" cy="7796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8CB58-7AED-40D2-B53A-D577519D0B43}">
      <dsp:nvSpPr>
        <dsp:cNvPr id="0" name=""/>
        <dsp:cNvSpPr/>
      </dsp:nvSpPr>
      <dsp:spPr>
        <a:xfrm>
          <a:off x="235850" y="3101015"/>
          <a:ext cx="428818" cy="4288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63ACCD-CC53-4325-949D-B5AA347A4600}">
      <dsp:nvSpPr>
        <dsp:cNvPr id="0" name=""/>
        <dsp:cNvSpPr/>
      </dsp:nvSpPr>
      <dsp:spPr>
        <a:xfrm>
          <a:off x="900518" y="2925590"/>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44550">
            <a:lnSpc>
              <a:spcPct val="90000"/>
            </a:lnSpc>
            <a:spcBef>
              <a:spcPct val="0"/>
            </a:spcBef>
            <a:spcAft>
              <a:spcPct val="35000"/>
            </a:spcAft>
            <a:buNone/>
          </a:pPr>
          <a:r>
            <a:rPr lang="en-US" sz="1900" kern="1200"/>
            <a:t>Provide information and support with university applications</a:t>
          </a:r>
        </a:p>
      </dsp:txBody>
      <dsp:txXfrm>
        <a:off x="900518" y="2925590"/>
        <a:ext cx="5347881" cy="779669"/>
      </dsp:txXfrm>
    </dsp:sp>
    <dsp:sp modelId="{A274EC9C-1B7F-49BB-900D-860EF048586C}">
      <dsp:nvSpPr>
        <dsp:cNvPr id="0" name=""/>
        <dsp:cNvSpPr/>
      </dsp:nvSpPr>
      <dsp:spPr>
        <a:xfrm>
          <a:off x="0" y="3900177"/>
          <a:ext cx="6248400" cy="77966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B6F32-ED41-4850-B316-6089C4CB3A19}">
      <dsp:nvSpPr>
        <dsp:cNvPr id="0" name=""/>
        <dsp:cNvSpPr/>
      </dsp:nvSpPr>
      <dsp:spPr>
        <a:xfrm>
          <a:off x="235850" y="4075602"/>
          <a:ext cx="428818" cy="4288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2ECD13-4F02-43DD-B9E5-3525D51795B2}">
      <dsp:nvSpPr>
        <dsp:cNvPr id="0" name=""/>
        <dsp:cNvSpPr/>
      </dsp:nvSpPr>
      <dsp:spPr>
        <a:xfrm>
          <a:off x="900518" y="3900177"/>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44550">
            <a:lnSpc>
              <a:spcPct val="90000"/>
            </a:lnSpc>
            <a:spcBef>
              <a:spcPct val="0"/>
            </a:spcBef>
            <a:spcAft>
              <a:spcPct val="35000"/>
            </a:spcAft>
            <a:buNone/>
          </a:pPr>
          <a:r>
            <a:rPr lang="en-US" sz="1900" kern="1200"/>
            <a:t>Support scholarship applications</a:t>
          </a:r>
        </a:p>
      </dsp:txBody>
      <dsp:txXfrm>
        <a:off x="900518" y="3900177"/>
        <a:ext cx="5347881" cy="779669"/>
      </dsp:txXfrm>
    </dsp:sp>
    <dsp:sp modelId="{6EA2FEBD-E763-48F3-AE3B-F909C0D5A8E4}">
      <dsp:nvSpPr>
        <dsp:cNvPr id="0" name=""/>
        <dsp:cNvSpPr/>
      </dsp:nvSpPr>
      <dsp:spPr>
        <a:xfrm>
          <a:off x="0" y="4874763"/>
          <a:ext cx="6248400" cy="7796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1A0C3D-E5DD-4357-AADA-EB87FA670CF5}">
      <dsp:nvSpPr>
        <dsp:cNvPr id="0" name=""/>
        <dsp:cNvSpPr/>
      </dsp:nvSpPr>
      <dsp:spPr>
        <a:xfrm>
          <a:off x="235850" y="5050189"/>
          <a:ext cx="428818" cy="4288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EC2126-19B8-4C89-9D6D-B4A0CBBB8FF9}">
      <dsp:nvSpPr>
        <dsp:cNvPr id="0" name=""/>
        <dsp:cNvSpPr/>
      </dsp:nvSpPr>
      <dsp:spPr>
        <a:xfrm>
          <a:off x="900518" y="4874763"/>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44550">
            <a:lnSpc>
              <a:spcPct val="90000"/>
            </a:lnSpc>
            <a:spcBef>
              <a:spcPct val="0"/>
            </a:spcBef>
            <a:spcAft>
              <a:spcPct val="35000"/>
            </a:spcAft>
            <a:buNone/>
          </a:pPr>
          <a:r>
            <a:rPr lang="en-US" sz="1900" kern="1200"/>
            <a:t>Assist with university accommodation options and applications</a:t>
          </a:r>
        </a:p>
      </dsp:txBody>
      <dsp:txXfrm>
        <a:off x="900518" y="4874763"/>
        <a:ext cx="5347881" cy="779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9A6644-5A16-3ED1-A70F-3DF6A47B7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D510D3-7BB1-B756-ABB4-12B0278C96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9CA5BE-DA71-4641-B6C2-7A0C8009B7F3}" type="datetimeFigureOut">
              <a:rPr lang="en-US" smtClean="0"/>
              <a:t>7/28/23</a:t>
            </a:fld>
            <a:endParaRPr lang="en-US"/>
          </a:p>
        </p:txBody>
      </p:sp>
      <p:sp>
        <p:nvSpPr>
          <p:cNvPr id="4" name="Footer Placeholder 3">
            <a:extLst>
              <a:ext uri="{FF2B5EF4-FFF2-40B4-BE49-F238E27FC236}">
                <a16:creationId xmlns:a16="http://schemas.microsoft.com/office/drawing/2014/main" id="{FC481025-B865-2354-C9FB-E0A54D6745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DFC95D-86C4-7F25-97A8-99FBEC1ADA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9CC655-A806-FF49-A2D8-44D0804920B6}" type="slidenum">
              <a:rPr lang="en-US" smtClean="0"/>
              <a:t>‹#›</a:t>
            </a:fld>
            <a:endParaRPr lang="en-US"/>
          </a:p>
        </p:txBody>
      </p:sp>
    </p:spTree>
    <p:extLst>
      <p:ext uri="{BB962C8B-B14F-4D97-AF65-F5344CB8AC3E}">
        <p14:creationId xmlns:p14="http://schemas.microsoft.com/office/powerpoint/2010/main" val="4041663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1AC51-7496-CF45-9F49-D1FCFDAF21EB}" type="datetimeFigureOut">
              <a:rPr lang="en-US" smtClean="0"/>
              <a:t>7/28/23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1076D-0232-EB4F-8ECE-E351504A25B4}" type="slidenum">
              <a:rPr lang="en-US" smtClean="0"/>
              <a:t>‹#›</a:t>
            </a:fld>
            <a:endParaRPr lang="en-US"/>
          </a:p>
        </p:txBody>
      </p:sp>
    </p:spTree>
    <p:extLst>
      <p:ext uri="{BB962C8B-B14F-4D97-AF65-F5344CB8AC3E}">
        <p14:creationId xmlns:p14="http://schemas.microsoft.com/office/powerpoint/2010/main" val="39716846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I’d like to welcome you all here tonight. This is our 4</a:t>
            </a:r>
            <a:r>
              <a:rPr lang="en-US" baseline="30000" dirty="0"/>
              <a:t>th</a:t>
            </a:r>
            <a:r>
              <a:rPr lang="en-US" dirty="0"/>
              <a:t> webinar – so we are getting used to the concept</a:t>
            </a:r>
          </a:p>
          <a:p>
            <a:endParaRPr lang="en-US" dirty="0"/>
          </a:p>
          <a:p>
            <a:r>
              <a:rPr lang="en-US" dirty="0"/>
              <a:t>My name is Teresa </a:t>
            </a:r>
            <a:r>
              <a:rPr lang="en-US" dirty="0" err="1"/>
              <a:t>Hanel</a:t>
            </a:r>
            <a:r>
              <a:rPr lang="en-US" dirty="0"/>
              <a:t> and I am the Director of T&amp;L and I also of Careers Counsellors as well at the Vet coordinator.</a:t>
            </a:r>
          </a:p>
        </p:txBody>
      </p:sp>
      <p:sp>
        <p:nvSpPr>
          <p:cNvPr id="4" name="Slide Number Placeholder 3"/>
          <p:cNvSpPr>
            <a:spLocks noGrp="1"/>
          </p:cNvSpPr>
          <p:nvPr>
            <p:ph type="sldNum" sz="quarter" idx="5"/>
          </p:nvPr>
        </p:nvSpPr>
        <p:spPr/>
        <p:txBody>
          <a:bodyPr/>
          <a:lstStyle/>
          <a:p>
            <a:fld id="{28A1076D-0232-EB4F-8ECE-E351504A25B4}" type="slidenum">
              <a:rPr lang="en-US" smtClean="0"/>
              <a:t>1</a:t>
            </a:fld>
            <a:endParaRPr lang="en-US"/>
          </a:p>
        </p:txBody>
      </p:sp>
    </p:spTree>
    <p:extLst>
      <p:ext uri="{BB962C8B-B14F-4D97-AF65-F5344CB8AC3E}">
        <p14:creationId xmlns:p14="http://schemas.microsoft.com/office/powerpoint/2010/main" val="92293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Generally students who have studied a language will continue through to Year 12. The exams for students re now two hours.</a:t>
            </a:r>
          </a:p>
          <a:p>
            <a:r>
              <a:rPr lang="en-US"/>
              <a:t>There is an opportunity for students who are studying Korean, German or Japanese to continue their language study at the school of languages or Open Access</a:t>
            </a:r>
          </a:p>
          <a:p>
            <a:endParaRPr lang="en-US"/>
          </a:p>
          <a:p>
            <a:r>
              <a:rPr lang="en-US" err="1"/>
              <a:t>Nhu</a:t>
            </a:r>
            <a:r>
              <a:rPr lang="en-US"/>
              <a:t> Trinh is currently in charge of Languages while Jess Powell is on maternity leave.</a:t>
            </a:r>
          </a:p>
        </p:txBody>
      </p:sp>
      <p:sp>
        <p:nvSpPr>
          <p:cNvPr id="4" name="Slide Number Placeholder 3"/>
          <p:cNvSpPr>
            <a:spLocks noGrp="1"/>
          </p:cNvSpPr>
          <p:nvPr>
            <p:ph type="sldNum" sz="quarter" idx="5"/>
          </p:nvPr>
        </p:nvSpPr>
        <p:spPr/>
        <p:txBody>
          <a:bodyPr/>
          <a:lstStyle/>
          <a:p>
            <a:fld id="{28A1076D-0232-EB4F-8ECE-E351504A25B4}" type="slidenum">
              <a:rPr lang="en-US" smtClean="0"/>
              <a:t>10</a:t>
            </a:fld>
            <a:endParaRPr lang="en-US"/>
          </a:p>
        </p:txBody>
      </p:sp>
    </p:spTree>
    <p:extLst>
      <p:ext uri="{BB962C8B-B14F-4D97-AF65-F5344CB8AC3E}">
        <p14:creationId xmlns:p14="http://schemas.microsoft.com/office/powerpoint/2010/main" val="220159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The subject health and Wellbeing covers the health and wellbeing of individuals, communities and global societies.</a:t>
            </a:r>
          </a:p>
          <a:p>
            <a:endParaRPr lang="en-US"/>
          </a:p>
          <a:p>
            <a:r>
              <a:rPr lang="en-US"/>
              <a:t>Physical Education looks at the movement, social psychology and physical performance</a:t>
            </a:r>
          </a:p>
          <a:p>
            <a:endParaRPr lang="en-US"/>
          </a:p>
          <a:p>
            <a:r>
              <a:rPr lang="en-US"/>
              <a:t>Outdoor Ed – three main areas – sustainability, human connections with nature and personal growth.</a:t>
            </a:r>
          </a:p>
          <a:p>
            <a:endParaRPr lang="en-US"/>
          </a:p>
          <a:p>
            <a:r>
              <a:rPr lang="en-US"/>
              <a:t>There are no exams for any of these subjects and it’s possible for a student to study in these subject areas with having studied in year 11</a:t>
            </a:r>
          </a:p>
          <a:p>
            <a:endParaRPr lang="en-US"/>
          </a:p>
          <a:p>
            <a:r>
              <a:rPr lang="en-US"/>
              <a:t>Mark </a:t>
            </a:r>
            <a:r>
              <a:rPr lang="en-US" err="1"/>
              <a:t>Goreham</a:t>
            </a:r>
            <a:r>
              <a:rPr lang="en-US"/>
              <a:t> can give you more information around these subject areas.</a:t>
            </a:r>
          </a:p>
        </p:txBody>
      </p:sp>
      <p:sp>
        <p:nvSpPr>
          <p:cNvPr id="4" name="Slide Number Placeholder 3"/>
          <p:cNvSpPr>
            <a:spLocks noGrp="1"/>
          </p:cNvSpPr>
          <p:nvPr>
            <p:ph type="sldNum" sz="quarter" idx="5"/>
          </p:nvPr>
        </p:nvSpPr>
        <p:spPr/>
        <p:txBody>
          <a:bodyPr/>
          <a:lstStyle/>
          <a:p>
            <a:fld id="{28A1076D-0232-EB4F-8ECE-E351504A25B4}" type="slidenum">
              <a:rPr lang="en-US" smtClean="0"/>
              <a:t>11</a:t>
            </a:fld>
            <a:endParaRPr lang="en-US"/>
          </a:p>
        </p:txBody>
      </p:sp>
    </p:spTree>
    <p:extLst>
      <p:ext uri="{BB962C8B-B14F-4D97-AF65-F5344CB8AC3E}">
        <p14:creationId xmlns:p14="http://schemas.microsoft.com/office/powerpoint/2010/main" val="223090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Technologies – Material Solutions many of you would have already studied this this year. I have already had a request to study the wood component as the student has worked with metal this year – this can’t happen as it’s exactly the same subject but just working in a different medium. So students will be able to do Wood or Metal but not both.</a:t>
            </a:r>
          </a:p>
          <a:p>
            <a:endParaRPr lang="en-US"/>
          </a:p>
          <a:p>
            <a:r>
              <a:rPr lang="en-US"/>
              <a:t>Textiles – this is our Fashion stream</a:t>
            </a:r>
          </a:p>
          <a:p>
            <a:r>
              <a:rPr lang="en-US"/>
              <a:t>Film Making – again most students would do this subject in year 11, however a student could pick this up in year 12 if they were passionate about the area.</a:t>
            </a:r>
          </a:p>
          <a:p>
            <a:endParaRPr lang="en-US"/>
          </a:p>
          <a:p>
            <a:r>
              <a:rPr lang="en-US"/>
              <a:t>Food &amp; Hospitality – looks at the impact of the industry on Australian society</a:t>
            </a:r>
          </a:p>
          <a:p>
            <a:endParaRPr lang="en-US"/>
          </a:p>
          <a:p>
            <a:r>
              <a:rPr lang="en-US"/>
              <a:t>Art, Design – a student can only do on of these subject sat this level.</a:t>
            </a:r>
          </a:p>
          <a:p>
            <a:endParaRPr lang="en-US"/>
          </a:p>
          <a:p>
            <a:r>
              <a:rPr lang="en-US"/>
              <a:t>There are no exams for any of these subjects – it’s about the Design, proto- types and </a:t>
            </a:r>
            <a:r>
              <a:rPr lang="en-US" err="1"/>
              <a:t>practicals</a:t>
            </a:r>
            <a:r>
              <a:rPr lang="en-US"/>
              <a:t> that are important</a:t>
            </a:r>
          </a:p>
          <a:p>
            <a:endParaRPr lang="en-US"/>
          </a:p>
          <a:p>
            <a:r>
              <a:rPr lang="en-US"/>
              <a:t>Amanda Johnson can help you out here</a:t>
            </a:r>
          </a:p>
        </p:txBody>
      </p:sp>
      <p:sp>
        <p:nvSpPr>
          <p:cNvPr id="4" name="Slide Number Placeholder 3"/>
          <p:cNvSpPr>
            <a:spLocks noGrp="1"/>
          </p:cNvSpPr>
          <p:nvPr>
            <p:ph type="sldNum" sz="quarter" idx="10"/>
          </p:nvPr>
        </p:nvSpPr>
        <p:spPr/>
        <p:txBody>
          <a:bodyPr/>
          <a:lstStyle/>
          <a:p>
            <a:fld id="{097C87FD-87BA-DB44-93E2-5F45121B31F1}" type="slidenum">
              <a:rPr lang="en-US" smtClean="0"/>
              <a:t>12</a:t>
            </a:fld>
            <a:endParaRPr lang="en-US"/>
          </a:p>
        </p:txBody>
      </p:sp>
    </p:spTree>
    <p:extLst>
      <p:ext uri="{BB962C8B-B14F-4D97-AF65-F5344CB8AC3E}">
        <p14:creationId xmlns:p14="http://schemas.microsoft.com/office/powerpoint/2010/main" val="43510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Music has two 10 credit subjects – Performance Ensemble and Solo Performance, these are usually done as part of the Band or Orchestra. </a:t>
            </a:r>
          </a:p>
          <a:p>
            <a:r>
              <a:rPr lang="en-US" dirty="0"/>
              <a:t>Solo Performance – this is done around the students instrument of choice – which includes Voice</a:t>
            </a:r>
          </a:p>
          <a:p>
            <a:endParaRPr lang="en-US" dirty="0"/>
          </a:p>
          <a:p>
            <a:r>
              <a:rPr lang="en-US" dirty="0"/>
              <a:t>Music Studies and Music Exploration are both 20 credits. Music Studies has a final examination.</a:t>
            </a:r>
          </a:p>
          <a:p>
            <a:r>
              <a:rPr lang="en-US" dirty="0"/>
              <a:t>Drama – students are part of. Group production as well as a creative presentation or performance</a:t>
            </a:r>
          </a:p>
          <a:p>
            <a:r>
              <a:rPr lang="en-US" dirty="0"/>
              <a:t>Dance – the majority of our students would have completed this in Year 11</a:t>
            </a:r>
          </a:p>
          <a:p>
            <a:endParaRPr lang="en-US" dirty="0"/>
          </a:p>
        </p:txBody>
      </p:sp>
      <p:sp>
        <p:nvSpPr>
          <p:cNvPr id="4" name="Slide Number Placeholder 3"/>
          <p:cNvSpPr>
            <a:spLocks noGrp="1"/>
          </p:cNvSpPr>
          <p:nvPr>
            <p:ph type="sldNum" sz="quarter" idx="5"/>
          </p:nvPr>
        </p:nvSpPr>
        <p:spPr/>
        <p:txBody>
          <a:bodyPr/>
          <a:lstStyle/>
          <a:p>
            <a:fld id="{28A1076D-0232-EB4F-8ECE-E351504A25B4}" type="slidenum">
              <a:rPr lang="en-US" smtClean="0"/>
              <a:t>13</a:t>
            </a:fld>
            <a:endParaRPr lang="en-US"/>
          </a:p>
        </p:txBody>
      </p:sp>
    </p:spTree>
    <p:extLst>
      <p:ext uri="{BB962C8B-B14F-4D97-AF65-F5344CB8AC3E}">
        <p14:creationId xmlns:p14="http://schemas.microsoft.com/office/powerpoint/2010/main" val="59426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Media Studies looks at World events and information and how the Media has influences. Deep Fake Technology has been studied</a:t>
            </a:r>
          </a:p>
          <a:p>
            <a:r>
              <a:rPr lang="en-US" dirty="0"/>
              <a:t>Business Innovation  - looks at Customer needs, project management and decision making around business models</a:t>
            </a:r>
          </a:p>
          <a:p>
            <a:r>
              <a:rPr lang="en-US" dirty="0"/>
              <a:t>Philosophy – students study ethics, epistemology, and metaphysics</a:t>
            </a:r>
          </a:p>
          <a:p>
            <a:endParaRPr lang="en-US" dirty="0"/>
          </a:p>
          <a:p>
            <a:r>
              <a:rPr lang="en-US" dirty="0"/>
              <a:t>There are no exams for these subjects and each of them could be studied at Stage 2 level without Stage 1</a:t>
            </a:r>
          </a:p>
          <a:p>
            <a:endParaRPr lang="en-US" dirty="0"/>
          </a:p>
          <a:p>
            <a:r>
              <a:rPr lang="en-US" dirty="0"/>
              <a:t>Modern History – has a 2 </a:t>
            </a:r>
            <a:r>
              <a:rPr lang="en-US" dirty="0" err="1"/>
              <a:t>hr</a:t>
            </a:r>
            <a:r>
              <a:rPr lang="en-US" dirty="0"/>
              <a:t> exam; The two topics that are looked at are </a:t>
            </a:r>
          </a:p>
          <a:p>
            <a:r>
              <a:rPr lang="en-US" dirty="0"/>
              <a:t>Struggle for peace in the Middle East</a:t>
            </a:r>
          </a:p>
          <a:p>
            <a:r>
              <a:rPr lang="en-US" dirty="0"/>
              <a:t>Soviet Union and Russia</a:t>
            </a:r>
          </a:p>
          <a:p>
            <a:endParaRPr lang="en-US" dirty="0"/>
          </a:p>
          <a:p>
            <a:r>
              <a:rPr lang="en-US" dirty="0"/>
              <a:t>Economics – has a 2 </a:t>
            </a:r>
            <a:r>
              <a:rPr lang="en-US" dirty="0" err="1"/>
              <a:t>hr</a:t>
            </a:r>
            <a:r>
              <a:rPr lang="en-US" dirty="0"/>
              <a:t> exam the topics The four main areas are : economic inquiry skills, data analysis, micro and macro economics. This subject is new for 2023.</a:t>
            </a:r>
          </a:p>
          <a:p>
            <a:r>
              <a:rPr lang="en-US" dirty="0"/>
              <a:t>Both History and Economics  could be picked up at Stage 2 level without year 11 , but I would suggest that English is also a </a:t>
            </a:r>
            <a:r>
              <a:rPr lang="en-US" dirty="0" err="1"/>
              <a:t>favourite</a:t>
            </a:r>
            <a:r>
              <a:rPr lang="en-US" dirty="0"/>
              <a:t> subject.</a:t>
            </a:r>
          </a:p>
          <a:p>
            <a:endParaRPr lang="en-US" dirty="0"/>
          </a:p>
          <a:p>
            <a:endParaRPr lang="en-US" dirty="0"/>
          </a:p>
          <a:p>
            <a:r>
              <a:rPr lang="en-US" dirty="0"/>
              <a:t>David Albano is happy to assist here</a:t>
            </a:r>
          </a:p>
        </p:txBody>
      </p:sp>
      <p:sp>
        <p:nvSpPr>
          <p:cNvPr id="4" name="Slide Number Placeholder 3"/>
          <p:cNvSpPr>
            <a:spLocks noGrp="1"/>
          </p:cNvSpPr>
          <p:nvPr>
            <p:ph type="sldNum" sz="quarter" idx="5"/>
          </p:nvPr>
        </p:nvSpPr>
        <p:spPr/>
        <p:txBody>
          <a:bodyPr/>
          <a:lstStyle/>
          <a:p>
            <a:fld id="{28A1076D-0232-EB4F-8ECE-E351504A25B4}" type="slidenum">
              <a:rPr lang="en-US" smtClean="0"/>
              <a:t>14</a:t>
            </a:fld>
            <a:endParaRPr lang="en-US"/>
          </a:p>
        </p:txBody>
      </p:sp>
    </p:spTree>
    <p:extLst>
      <p:ext uri="{BB962C8B-B14F-4D97-AF65-F5344CB8AC3E}">
        <p14:creationId xmlns:p14="http://schemas.microsoft.com/office/powerpoint/2010/main" val="189727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kern="100" dirty="0">
                <a:latin typeface="Calibri"/>
                <a:ea typeface="Calibri" panose="020F0502020204030204" pitchFamily="34" charset="0"/>
                <a:cs typeface="Calibri"/>
              </a:rPr>
              <a:t> </a:t>
            </a:r>
            <a:r>
              <a:rPr lang="en-US" sz="1800" kern="100" dirty="0">
                <a:effectLst/>
                <a:latin typeface="Calibri"/>
                <a:ea typeface="Calibri" panose="020F0502020204030204" pitchFamily="34" charset="0"/>
                <a:cs typeface="Calibri"/>
              </a:rPr>
              <a:t>Essentially VET allows for specific skills based training while at school. For example, skills in the fields of Plumbing, Carpentry, Metal Fabrication, Health and Beauty, Early Childhood Care &amp; Support, Automotive, Rural Operations, etc.</a:t>
            </a:r>
            <a:endParaRPr lang="en-AU" sz="1800" kern="100" dirty="0">
              <a:effectLst/>
              <a:latin typeface="Calibri"/>
              <a:ea typeface="Calibri" panose="020F0502020204030204" pitchFamily="34" charset="0"/>
              <a:cs typeface="Calibri"/>
            </a:endParaRP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location of VET courses can vary from Regency Park,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Tonsley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Noarlunga and Mt Barker to the city</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VET courses usually last between 12 months and 18 months</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 and normally completion of 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Certificate 2 level course is awarded Stage 1 SACE credits while completion of a Certificate 3 level course is awarded Stage 2 SACE credits.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tabLst>
                <a:tab pos="457200" algn="l"/>
              </a:tabLs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VET courses are really designed for students who want to develop practical skills in a specific area of interest, possibly with a view to commencing an apprenticeship or traineeship after completing their SACE. </a:t>
            </a: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tabLst>
                <a:tab pos="457200" algn="l"/>
              </a:tabLs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VET courses do present some challenges as they mostly require students to miss school each week, and Cocurricular commitments (such as Sport) may be impacted by the VET course.  The location of courses can cause transport and logistical difficulties, and some VET courses require the completion of compulsory work experience placements during the course (30 – 120 hours, depending on the course). As you can see, students need to be highly organised and self-motivated to succeed in a VET course while completing their SACE.</a:t>
            </a:r>
          </a:p>
          <a:p>
            <a:pPr>
              <a:tabLst>
                <a:tab pos="457200" algn="l"/>
              </a:tabLs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If you think studying a VET course in 2024 aligns with your career aspirations please check out the information in Scotch Life and also speak with the Careers Counsellor and VET Coordinator for your House as soon as possible. There is a lengthy application process that involves the completion and documentation of at least 2 days of work experience before we can start lodging an application in Week 7 of this term.</a:t>
            </a:r>
          </a:p>
          <a:p>
            <a:endParaRPr lang="en-US" dirty="0"/>
          </a:p>
        </p:txBody>
      </p:sp>
      <p:sp>
        <p:nvSpPr>
          <p:cNvPr id="4" name="Slide Number Placeholder 3"/>
          <p:cNvSpPr>
            <a:spLocks noGrp="1"/>
          </p:cNvSpPr>
          <p:nvPr>
            <p:ph type="sldNum" sz="quarter" idx="5"/>
          </p:nvPr>
        </p:nvSpPr>
        <p:spPr/>
        <p:txBody>
          <a:bodyPr/>
          <a:lstStyle/>
          <a:p>
            <a:fld id="{28A1076D-0232-EB4F-8ECE-E351504A25B4}" type="slidenum">
              <a:rPr lang="en-US" smtClean="0"/>
              <a:t>15</a:t>
            </a:fld>
            <a:endParaRPr lang="en-US"/>
          </a:p>
        </p:txBody>
      </p:sp>
    </p:spTree>
    <p:extLst>
      <p:ext uri="{BB962C8B-B14F-4D97-AF65-F5344CB8AC3E}">
        <p14:creationId xmlns:p14="http://schemas.microsoft.com/office/powerpoint/2010/main" val="2940118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Students can also study at University – Extension Studies through Flinders University</a:t>
            </a:r>
          </a:p>
          <a:p>
            <a:endParaRPr lang="en-US" dirty="0"/>
          </a:p>
          <a:p>
            <a:r>
              <a:rPr lang="en-US" dirty="0"/>
              <a:t>They offer semester courses and you can see the wide range of subjects on offer. Flinders are very flexible, and I had a student this year who wanted to study Indigenous Studies – they allowed this to happen. I also have students studying Computer Science and Law.</a:t>
            </a:r>
          </a:p>
        </p:txBody>
      </p:sp>
      <p:sp>
        <p:nvSpPr>
          <p:cNvPr id="4" name="Slide Number Placeholder 3"/>
          <p:cNvSpPr>
            <a:spLocks noGrp="1"/>
          </p:cNvSpPr>
          <p:nvPr>
            <p:ph type="sldNum" sz="quarter" idx="5"/>
          </p:nvPr>
        </p:nvSpPr>
        <p:spPr/>
        <p:txBody>
          <a:bodyPr/>
          <a:lstStyle/>
          <a:p>
            <a:fld id="{28A1076D-0232-EB4F-8ECE-E351504A25B4}" type="slidenum">
              <a:rPr lang="en-US" smtClean="0"/>
              <a:t>16</a:t>
            </a:fld>
            <a:endParaRPr lang="en-US"/>
          </a:p>
        </p:txBody>
      </p:sp>
    </p:spTree>
    <p:extLst>
      <p:ext uri="{BB962C8B-B14F-4D97-AF65-F5344CB8AC3E}">
        <p14:creationId xmlns:p14="http://schemas.microsoft.com/office/powerpoint/2010/main" val="208003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Similarly </a:t>
            </a:r>
            <a:r>
              <a:rPr lang="en-US" dirty="0" err="1"/>
              <a:t>Headstart</a:t>
            </a:r>
            <a:r>
              <a:rPr lang="en-US" dirty="0"/>
              <a:t> at Adelaide University. It is more competitive and students would need to have all A grades in Year 11 to be considered. Plus a recommendation from the school and. A personal statement. They offer courses in 7 areas.</a:t>
            </a:r>
          </a:p>
          <a:p>
            <a:r>
              <a:rPr lang="en-US" dirty="0"/>
              <a:t>I have students studying in the Arts – Law and Criminology</a:t>
            </a:r>
          </a:p>
        </p:txBody>
      </p:sp>
      <p:sp>
        <p:nvSpPr>
          <p:cNvPr id="4" name="Slide Number Placeholder 3"/>
          <p:cNvSpPr>
            <a:spLocks noGrp="1"/>
          </p:cNvSpPr>
          <p:nvPr>
            <p:ph type="sldNum" sz="quarter" idx="5"/>
          </p:nvPr>
        </p:nvSpPr>
        <p:spPr/>
        <p:txBody>
          <a:bodyPr/>
          <a:lstStyle/>
          <a:p>
            <a:fld id="{28A1076D-0232-EB4F-8ECE-E351504A25B4}" type="slidenum">
              <a:rPr lang="en-US" smtClean="0"/>
              <a:t>17</a:t>
            </a:fld>
            <a:endParaRPr lang="en-US"/>
          </a:p>
        </p:txBody>
      </p:sp>
    </p:spTree>
    <p:extLst>
      <p:ext uri="{BB962C8B-B14F-4D97-AF65-F5344CB8AC3E}">
        <p14:creationId xmlns:p14="http://schemas.microsoft.com/office/powerpoint/2010/main" val="187117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err="1"/>
              <a:t>UniSA</a:t>
            </a:r>
            <a:r>
              <a:rPr lang="en-US"/>
              <a:t> have a Business pathway for students. You can study up to two subjects and they can be done online. This pathway has only happened last year – we have one student who is currently in this program.</a:t>
            </a:r>
          </a:p>
        </p:txBody>
      </p:sp>
      <p:sp>
        <p:nvSpPr>
          <p:cNvPr id="4" name="Slide Number Placeholder 3"/>
          <p:cNvSpPr>
            <a:spLocks noGrp="1"/>
          </p:cNvSpPr>
          <p:nvPr>
            <p:ph type="sldNum" sz="quarter" idx="5"/>
          </p:nvPr>
        </p:nvSpPr>
        <p:spPr/>
        <p:txBody>
          <a:bodyPr/>
          <a:lstStyle/>
          <a:p>
            <a:fld id="{28A1076D-0232-EB4F-8ECE-E351504A25B4}" type="slidenum">
              <a:rPr lang="en-US" smtClean="0"/>
              <a:t>18</a:t>
            </a:fld>
            <a:endParaRPr lang="en-US"/>
          </a:p>
        </p:txBody>
      </p:sp>
    </p:spTree>
    <p:extLst>
      <p:ext uri="{BB962C8B-B14F-4D97-AF65-F5344CB8AC3E}">
        <p14:creationId xmlns:p14="http://schemas.microsoft.com/office/powerpoint/2010/main" val="4232002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conversion rates are very good for students. A high Distinction is worth 10 credits (and a merit) and counts towards the students ATAR.</a:t>
            </a:r>
          </a:p>
          <a:p>
            <a:r>
              <a:rPr lang="en-US" dirty="0"/>
              <a:t>If interested in exploring any of these opportunities further then a student just needs to register interest on the subject choice form, and I will get in contact with them later</a:t>
            </a:r>
          </a:p>
        </p:txBody>
      </p:sp>
      <p:sp>
        <p:nvSpPr>
          <p:cNvPr id="4" name="Slide Number Placeholder 3"/>
          <p:cNvSpPr>
            <a:spLocks noGrp="1"/>
          </p:cNvSpPr>
          <p:nvPr>
            <p:ph type="sldNum" sz="quarter" idx="5"/>
          </p:nvPr>
        </p:nvSpPr>
        <p:spPr/>
        <p:txBody>
          <a:bodyPr/>
          <a:lstStyle/>
          <a:p>
            <a:fld id="{28A1076D-0232-EB4F-8ECE-E351504A25B4}" type="slidenum">
              <a:rPr lang="en-US" smtClean="0"/>
              <a:t>20</a:t>
            </a:fld>
            <a:endParaRPr lang="en-US"/>
          </a:p>
        </p:txBody>
      </p:sp>
    </p:spTree>
    <p:extLst>
      <p:ext uri="{BB962C8B-B14F-4D97-AF65-F5344CB8AC3E}">
        <p14:creationId xmlns:p14="http://schemas.microsoft.com/office/powerpoint/2010/main" val="289930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You will notice on your screen either at the top or bottom there is a Q&amp;A button. We are happy to take questions in here and answer as we go through the presentation.</a:t>
            </a:r>
          </a:p>
          <a:p>
            <a:r>
              <a:rPr lang="en-US"/>
              <a:t>This presentation is being recorded tonight and will be available on the website tomorrow in the Teaching and Learning section along with a copy of this </a:t>
            </a:r>
            <a:r>
              <a:rPr lang="en-US" err="1"/>
              <a:t>powerpoint</a:t>
            </a:r>
            <a:r>
              <a:rPr lang="en-US"/>
              <a:t>.</a:t>
            </a:r>
          </a:p>
        </p:txBody>
      </p:sp>
      <p:sp>
        <p:nvSpPr>
          <p:cNvPr id="4" name="Slide Number Placeholder 3"/>
          <p:cNvSpPr>
            <a:spLocks noGrp="1"/>
          </p:cNvSpPr>
          <p:nvPr>
            <p:ph type="sldNum" sz="quarter" idx="5"/>
          </p:nvPr>
        </p:nvSpPr>
        <p:spPr/>
        <p:txBody>
          <a:bodyPr/>
          <a:lstStyle/>
          <a:p>
            <a:fld id="{28A1076D-0232-EB4F-8ECE-E351504A25B4}" type="slidenum">
              <a:rPr lang="en-US" smtClean="0"/>
              <a:t>2</a:t>
            </a:fld>
            <a:endParaRPr lang="en-US"/>
          </a:p>
        </p:txBody>
      </p:sp>
    </p:spTree>
    <p:extLst>
      <p:ext uri="{BB962C8B-B14F-4D97-AF65-F5344CB8AC3E}">
        <p14:creationId xmlns:p14="http://schemas.microsoft.com/office/powerpoint/2010/main" val="2246344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ATAR is used for entrance into University. It’s. a ranking and is based on the students overall achievement compared to others in the cohort.</a:t>
            </a:r>
          </a:p>
          <a:p>
            <a:r>
              <a:rPr lang="en-US" dirty="0"/>
              <a:t>The ATAR is used in all states in Australia for Uni entry</a:t>
            </a:r>
          </a:p>
          <a:p>
            <a:r>
              <a:rPr lang="en-US" dirty="0"/>
              <a:t>Ranges from 0 – 99.95. Can’t get 100 as it’s a ranking and when we say 99.95 it means that the student is in the top 5% of the cohort</a:t>
            </a:r>
          </a:p>
          <a:p>
            <a:endParaRPr lang="en-US" dirty="0"/>
          </a:p>
          <a:p>
            <a:r>
              <a:rPr lang="en-US" dirty="0"/>
              <a:t>Uni Aggregate is based on the best 4 and half subjects. The ATAR forms part of SACE completion.</a:t>
            </a:r>
          </a:p>
          <a:p>
            <a:endParaRPr lang="en-US" dirty="0"/>
          </a:p>
          <a:p>
            <a:endParaRPr lang="en-US" dirty="0"/>
          </a:p>
        </p:txBody>
      </p:sp>
      <p:sp>
        <p:nvSpPr>
          <p:cNvPr id="4" name="Slide Number Placeholder 3"/>
          <p:cNvSpPr>
            <a:spLocks noGrp="1"/>
          </p:cNvSpPr>
          <p:nvPr>
            <p:ph type="sldNum" sz="quarter" idx="5"/>
          </p:nvPr>
        </p:nvSpPr>
        <p:spPr/>
        <p:txBody>
          <a:bodyPr/>
          <a:lstStyle/>
          <a:p>
            <a:fld id="{28A1076D-0232-EB4F-8ECE-E351504A25B4}" type="slidenum">
              <a:rPr lang="en-US" smtClean="0"/>
              <a:t>21</a:t>
            </a:fld>
            <a:endParaRPr lang="en-US"/>
          </a:p>
        </p:txBody>
      </p:sp>
    </p:spTree>
    <p:extLst>
      <p:ext uri="{BB962C8B-B14F-4D97-AF65-F5344CB8AC3E}">
        <p14:creationId xmlns:p14="http://schemas.microsoft.com/office/powerpoint/2010/main" val="1920183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Student A has studied 4 and half subjects and has excellent grades based on the 2022 cohort will receive a 98.45</a:t>
            </a:r>
          </a:p>
          <a:p>
            <a:endParaRPr lang="en-US" dirty="0"/>
          </a:p>
          <a:p>
            <a:r>
              <a:rPr lang="en-US" dirty="0"/>
              <a:t>The scaled scores (I will talk about this later) are what is used to calculate the aggregate and I have not used any bonus points here (or adjustment factors) English and </a:t>
            </a:r>
            <a:r>
              <a:rPr lang="en-US" dirty="0" err="1"/>
              <a:t>Maths</a:t>
            </a:r>
            <a:r>
              <a:rPr lang="en-US" dirty="0"/>
              <a:t> Methods would mean the student gets 4 bonus points and this is added to the aggregate</a:t>
            </a:r>
          </a:p>
          <a:p>
            <a:endParaRPr lang="en-US" dirty="0"/>
          </a:p>
          <a:p>
            <a:r>
              <a:rPr lang="en-US" dirty="0"/>
              <a:t>At the beginning of next year I will start to give the students predicted ATAR’s based on their Year 11 results</a:t>
            </a:r>
          </a:p>
        </p:txBody>
      </p:sp>
      <p:sp>
        <p:nvSpPr>
          <p:cNvPr id="4" name="Slide Number Placeholder 3"/>
          <p:cNvSpPr>
            <a:spLocks noGrp="1"/>
          </p:cNvSpPr>
          <p:nvPr>
            <p:ph type="sldNum" sz="quarter" idx="5"/>
          </p:nvPr>
        </p:nvSpPr>
        <p:spPr/>
        <p:txBody>
          <a:bodyPr/>
          <a:lstStyle/>
          <a:p>
            <a:fld id="{28A1076D-0232-EB4F-8ECE-E351504A25B4}" type="slidenum">
              <a:rPr lang="en-US" smtClean="0"/>
              <a:t>22</a:t>
            </a:fld>
            <a:endParaRPr lang="en-US"/>
          </a:p>
        </p:txBody>
      </p:sp>
    </p:spTree>
    <p:extLst>
      <p:ext uri="{BB962C8B-B14F-4D97-AF65-F5344CB8AC3E}">
        <p14:creationId xmlns:p14="http://schemas.microsoft.com/office/powerpoint/2010/main" val="232360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This student studied Nutrition and the RP in Year 11. And their ATAR is 90.5</a:t>
            </a:r>
          </a:p>
          <a:p>
            <a:r>
              <a:rPr lang="en-US"/>
              <a:t>The Uni Aggregate comes from Nutrition, Chemistry, General </a:t>
            </a:r>
            <a:r>
              <a:rPr lang="en-US" err="1"/>
              <a:t>Maths</a:t>
            </a:r>
            <a:r>
              <a:rPr lang="en-US"/>
              <a:t>, History and half of the English score – as this is better that the RP</a:t>
            </a:r>
          </a:p>
          <a:p>
            <a:endParaRPr lang="en-US"/>
          </a:p>
          <a:p>
            <a:r>
              <a:rPr lang="en-US"/>
              <a:t>Bonus points will be for English only</a:t>
            </a:r>
          </a:p>
          <a:p>
            <a:endParaRPr lang="en-US"/>
          </a:p>
          <a:p>
            <a:r>
              <a:rPr lang="en-US"/>
              <a:t>SATAC is the organization that works out all of the ATARs - so they will calculate the best possible results for the students.</a:t>
            </a:r>
          </a:p>
        </p:txBody>
      </p:sp>
      <p:sp>
        <p:nvSpPr>
          <p:cNvPr id="4" name="Slide Number Placeholder 3"/>
          <p:cNvSpPr>
            <a:spLocks noGrp="1"/>
          </p:cNvSpPr>
          <p:nvPr>
            <p:ph type="sldNum" sz="quarter" idx="5"/>
          </p:nvPr>
        </p:nvSpPr>
        <p:spPr/>
        <p:txBody>
          <a:bodyPr/>
          <a:lstStyle/>
          <a:p>
            <a:fld id="{28A1076D-0232-EB4F-8ECE-E351504A25B4}" type="slidenum">
              <a:rPr lang="en-US" smtClean="0"/>
              <a:t>23</a:t>
            </a:fld>
            <a:endParaRPr lang="en-US"/>
          </a:p>
        </p:txBody>
      </p:sp>
    </p:spTree>
    <p:extLst>
      <p:ext uri="{BB962C8B-B14F-4D97-AF65-F5344CB8AC3E}">
        <p14:creationId xmlns:p14="http://schemas.microsoft.com/office/powerpoint/2010/main" val="2854215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 is scaling?</a:t>
            </a:r>
          </a:p>
          <a:p>
            <a:endParaRPr lang="en-US" dirty="0"/>
          </a:p>
          <a:p>
            <a:r>
              <a:rPr lang="en-US" dirty="0"/>
              <a:t>Scaling is a mathematical process that allows SATAC to compare overall performance of students in every possible combination of SACE subjects.</a:t>
            </a:r>
          </a:p>
          <a:p>
            <a:endParaRPr lang="en-US" dirty="0"/>
          </a:p>
          <a:p>
            <a:r>
              <a:rPr lang="en-US" dirty="0"/>
              <a:t>Why is it used?</a:t>
            </a:r>
          </a:p>
          <a:p>
            <a:r>
              <a:rPr lang="en-US" dirty="0"/>
              <a:t>Basically as some courses are competitive and the universities use this system to compare the overall performance of applicants. Scaling is used to make fair comparisons between different subjects.</a:t>
            </a:r>
          </a:p>
          <a:p>
            <a:r>
              <a:rPr lang="en-US" dirty="0"/>
              <a:t>Usually these subjects with an exam component hold their scaled scores better.</a:t>
            </a:r>
          </a:p>
          <a:p>
            <a:r>
              <a:rPr lang="en-US" dirty="0"/>
              <a:t>But choosing subjects based on scaling will likely not improve your ATAR. Subjects should be chosen on interests, and where a student will do their best.</a:t>
            </a:r>
          </a:p>
          <a:p>
            <a:r>
              <a:rPr lang="en-US" dirty="0"/>
              <a:t>I have included a video link on the SATAC site – for those who are interested in knowing more. It’s 12 minutes</a:t>
            </a:r>
          </a:p>
        </p:txBody>
      </p:sp>
      <p:sp>
        <p:nvSpPr>
          <p:cNvPr id="4" name="Slide Number Placeholder 3"/>
          <p:cNvSpPr>
            <a:spLocks noGrp="1"/>
          </p:cNvSpPr>
          <p:nvPr>
            <p:ph type="sldNum" sz="quarter" idx="5"/>
          </p:nvPr>
        </p:nvSpPr>
        <p:spPr/>
        <p:txBody>
          <a:bodyPr/>
          <a:lstStyle/>
          <a:p>
            <a:fld id="{28A1076D-0232-EB4F-8ECE-E351504A25B4}" type="slidenum">
              <a:rPr lang="en-US" smtClean="0"/>
              <a:t>24</a:t>
            </a:fld>
            <a:endParaRPr lang="en-US"/>
          </a:p>
        </p:txBody>
      </p:sp>
    </p:spTree>
    <p:extLst>
      <p:ext uri="{BB962C8B-B14F-4D97-AF65-F5344CB8AC3E}">
        <p14:creationId xmlns:p14="http://schemas.microsoft.com/office/powerpoint/2010/main" val="1724718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1143000"/>
            <a:ext cx="5486400" cy="3086100"/>
          </a:xfrm>
        </p:spPr>
      </p:sp>
      <p:sp>
        <p:nvSpPr>
          <p:cNvPr id="3" name="Notes Placeholder 2"/>
          <p:cNvSpPr>
            <a:spLocks noGrp="1"/>
          </p:cNvSpPr>
          <p:nvPr>
            <p:ph type="body" idx="1"/>
          </p:nvPr>
        </p:nvSpPr>
        <p:spPr/>
        <p:txBody>
          <a:bodyPr/>
          <a:lstStyle/>
          <a:p>
            <a:r>
              <a:rPr lang="en-US" dirty="0"/>
              <a:t>Careers exploration at Scotch begins in Year 10 when students complete the Morrisby testing. This helps start the process of identifying interests, aptitudes and potential career pathways that then influence subject choices going into Year 11. </a:t>
            </a:r>
          </a:p>
          <a:p>
            <a:endParaRPr lang="en-US" dirty="0"/>
          </a:p>
          <a:p>
            <a:r>
              <a:rPr lang="en-US" dirty="0"/>
              <a:t>Throughout Year 11 students have been able to experience more specialized content in their subject choices and pursue subjects more closely aligned with their interests. Their experiences with these subjects then helps to refine career ideas moving through to the start of Year 12.</a:t>
            </a:r>
            <a:endParaRPr lang="en-US" dirty="0">
              <a:cs typeface="Calibri"/>
            </a:endParaRPr>
          </a:p>
          <a:p>
            <a:endParaRPr lang="en-US" dirty="0">
              <a:cs typeface="Calibri"/>
            </a:endParaRPr>
          </a:p>
          <a:p>
            <a:r>
              <a:rPr lang="en-US" dirty="0">
                <a:cs typeface="Calibri"/>
              </a:rPr>
              <a:t>Scotch students are supported throughout this process by one of our 3 Careers Counsellors and VET Coordinators. As you can see, students are allocated a Careers Counsellor based on their House.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8A1076D-0232-EB4F-8ECE-E351504A25B4}" type="slidenum">
              <a:rPr lang="en-US" smtClean="0"/>
              <a:t>25</a:t>
            </a:fld>
            <a:endParaRPr lang="en-US"/>
          </a:p>
        </p:txBody>
      </p:sp>
    </p:spTree>
    <p:extLst>
      <p:ext uri="{BB962C8B-B14F-4D97-AF65-F5344CB8AC3E}">
        <p14:creationId xmlns:p14="http://schemas.microsoft.com/office/powerpoint/2010/main" val="205756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While Year 12 has a big focus on achieving strong academic results, it is also a time when students are making decisions about their future careers. It is very common for students to still be considering a range of career options at this age, and often talking with one of the Careers Counsellors can help them refine their plans and frame the key elements they need to consider to make these decisions. </a:t>
            </a:r>
          </a:p>
          <a:p>
            <a:endParaRPr lang="en-US" dirty="0"/>
          </a:p>
          <a:p>
            <a:r>
              <a:rPr lang="en-US" dirty="0"/>
              <a:t>We also help with providing information about the timelines and processes to research and apply for university courses and provide predicted ATARs throughout the year to help students know how they are tracking. </a:t>
            </a:r>
          </a:p>
          <a:p>
            <a:endParaRPr lang="en-US" dirty="0"/>
          </a:p>
          <a:p>
            <a:r>
              <a:rPr lang="en-US" dirty="0"/>
              <a:t>There are a range of university scholarships that students can apply for and we assist students in preparing these applications. </a:t>
            </a:r>
          </a:p>
          <a:p>
            <a:endParaRPr lang="en-US" dirty="0"/>
          </a:p>
          <a:p>
            <a:r>
              <a:rPr lang="en-US" dirty="0"/>
              <a:t>Another popular service we provide is to help students with university accommodation questions and applications.</a:t>
            </a:r>
          </a:p>
        </p:txBody>
      </p:sp>
      <p:sp>
        <p:nvSpPr>
          <p:cNvPr id="4" name="Slide Number Placeholder 3"/>
          <p:cNvSpPr>
            <a:spLocks noGrp="1"/>
          </p:cNvSpPr>
          <p:nvPr>
            <p:ph type="sldNum" sz="quarter" idx="5"/>
          </p:nvPr>
        </p:nvSpPr>
        <p:spPr/>
        <p:txBody>
          <a:bodyPr/>
          <a:lstStyle/>
          <a:p>
            <a:fld id="{28A1076D-0232-EB4F-8ECE-E351504A25B4}" type="slidenum">
              <a:rPr lang="en-US" smtClean="0"/>
              <a:t>26</a:t>
            </a:fld>
            <a:endParaRPr lang="en-US"/>
          </a:p>
        </p:txBody>
      </p:sp>
    </p:spTree>
    <p:extLst>
      <p:ext uri="{BB962C8B-B14F-4D97-AF65-F5344CB8AC3E}">
        <p14:creationId xmlns:p14="http://schemas.microsoft.com/office/powerpoint/2010/main" val="974994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There are essentially 3 longer term options for students when they finish Year 12. There is always an opportunity to move between these options as well. Entering the workforce immediately after SACE completion requires a different preparation for studying at TAFE or in the Vocational sector, and then again there are more complicated processes and requirements for students who wish to pursue university study. We offer practical support for all of the pathway options on this slide. But tonight I want to focus more on the requirements for entry to university as they are more involved and require significant research over the next few years to find the right match for each student.</a:t>
            </a:r>
          </a:p>
        </p:txBody>
      </p:sp>
      <p:sp>
        <p:nvSpPr>
          <p:cNvPr id="4" name="Slide Number Placeholder 3"/>
          <p:cNvSpPr>
            <a:spLocks noGrp="1"/>
          </p:cNvSpPr>
          <p:nvPr>
            <p:ph type="sldNum" sz="quarter" idx="5"/>
          </p:nvPr>
        </p:nvSpPr>
        <p:spPr/>
        <p:txBody>
          <a:bodyPr/>
          <a:lstStyle/>
          <a:p>
            <a:pPr>
              <a:defRPr/>
            </a:pPr>
            <a:fld id="{F883671F-B522-47BA-8E15-A8871685DFF1}" type="slidenum">
              <a:rPr lang="en-US" altLang="en-US" smtClean="0"/>
              <a:pPr>
                <a:defRPr/>
              </a:pPr>
              <a:t>27</a:t>
            </a:fld>
            <a:endParaRPr lang="en-US" altLang="en-US"/>
          </a:p>
        </p:txBody>
      </p:sp>
    </p:spTree>
    <p:extLst>
      <p:ext uri="{BB962C8B-B14F-4D97-AF65-F5344CB8AC3E}">
        <p14:creationId xmlns:p14="http://schemas.microsoft.com/office/powerpoint/2010/main" val="1798553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kern="1200" dirty="0">
                <a:solidFill>
                  <a:schemeClr val="tx1"/>
                </a:solidFill>
                <a:effectLst/>
                <a:latin typeface="+mn-lt"/>
                <a:ea typeface="+mn-ea"/>
                <a:cs typeface="+mn-cs"/>
              </a:rPr>
              <a:t>To add some context to the support services that we provide students, here is a quick summary of the post school destinations for the 2022 cohort. This was again quite similar to previous Year 12 cohorts.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majority of our students do attend university and most go to Adelaide University – 41% last year, with 22% to Flinders and 24% to </a:t>
            </a:r>
            <a:r>
              <a:rPr lang="en-AU" sz="1200" kern="1200" dirty="0" err="1">
                <a:solidFill>
                  <a:schemeClr val="tx1"/>
                </a:solidFill>
                <a:effectLst/>
                <a:latin typeface="+mn-lt"/>
                <a:ea typeface="+mn-ea"/>
                <a:cs typeface="+mn-cs"/>
              </a:rPr>
              <a:t>UniSA</a:t>
            </a:r>
            <a:r>
              <a:rPr lang="en-AU" sz="1200" kern="1200" dirty="0">
                <a:solidFill>
                  <a:schemeClr val="tx1"/>
                </a:solidFill>
                <a:effectLst/>
                <a:latin typeface="+mn-lt"/>
                <a:ea typeface="+mn-ea"/>
                <a:cs typeface="+mn-cs"/>
              </a:rPr>
              <a:t>.</a:t>
            </a:r>
          </a:p>
          <a:p>
            <a:endParaRPr lang="en-AU" dirty="0"/>
          </a:p>
          <a:p>
            <a:r>
              <a:rPr lang="en-AU" sz="1200" kern="1200" dirty="0">
                <a:solidFill>
                  <a:schemeClr val="tx1"/>
                </a:solidFill>
                <a:effectLst/>
                <a:latin typeface="+mn-lt"/>
                <a:ea typeface="+mn-ea"/>
                <a:cs typeface="+mn-cs"/>
              </a:rPr>
              <a:t> The most popular area </a:t>
            </a:r>
            <a:r>
              <a:rPr lang="en-AU" dirty="0"/>
              <a:t>of </a:t>
            </a:r>
            <a:r>
              <a:rPr lang="en-AU" sz="1200" kern="1200" dirty="0">
                <a:solidFill>
                  <a:schemeClr val="tx1"/>
                </a:solidFill>
                <a:effectLst/>
                <a:latin typeface="+mn-lt"/>
                <a:ea typeface="+mn-ea"/>
                <a:cs typeface="+mn-cs"/>
              </a:rPr>
              <a:t>study were the Health Science Courses with 32% of the cohort pursuing study </a:t>
            </a:r>
            <a:r>
              <a:rPr lang="en-AU" dirty="0"/>
              <a:t>spread across</a:t>
            </a:r>
            <a:r>
              <a:rPr lang="en-AU" sz="1200" kern="1200" dirty="0">
                <a:solidFill>
                  <a:schemeClr val="tx1"/>
                </a:solidFill>
                <a:effectLst/>
                <a:latin typeface="+mn-lt"/>
                <a:ea typeface="+mn-ea"/>
                <a:cs typeface="+mn-cs"/>
              </a:rPr>
              <a:t> Psychology, Speech Pathology, Occupational Therapy, Nutrition and Dietetics, Podiatry, Nursing, Midwifery, Paramedic Science, Optometry and Medicine.</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4DC2774-C80E-5142-AFC6-E7E3DFFA683F}" type="slidenum">
              <a:rPr lang="en-US" altLang="en-US">
                <a:solidFill>
                  <a:srgbClr val="000000"/>
                </a:solidFill>
                <a:latin typeface="Gill Sans" charset="0"/>
                <a:ea typeface="ヒラギノ角ゴ ProN W3" charset="-128"/>
                <a:cs typeface="ヒラギノ明朝 ProN W3" charset="-128"/>
              </a:rPr>
              <a:pPr>
                <a:spcBef>
                  <a:spcPct val="0"/>
                </a:spcBef>
              </a:pPr>
              <a:t>28</a:t>
            </a:fld>
            <a:endParaRPr lang="en-US" altLang="en-US">
              <a:solidFill>
                <a:srgbClr val="000000"/>
              </a:solidFill>
              <a:latin typeface="Gill Sans" charset="0"/>
              <a:ea typeface="ヒラギノ角ゴ ProN W3" charset="-128"/>
              <a:cs typeface="ヒラギノ明朝 ProN W3" charset="-128"/>
            </a:endParaRPr>
          </a:p>
        </p:txBody>
      </p:sp>
    </p:spTree>
    <p:extLst>
      <p:ext uri="{BB962C8B-B14F-4D97-AF65-F5344CB8AC3E}">
        <p14:creationId xmlns:p14="http://schemas.microsoft.com/office/powerpoint/2010/main" val="3038487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prominent university entrance pathway for Year 12 students is to use their ATAR, and Teresa has already explained how this is calculated. The ATAR can be used to apply to university all around Australia as well as internationally.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But ATAR’s are not the be all of everything…so being aware of alternative pathways for further study after school is always an excellent idea. But first – let’s clarify selection ranks and Bonus points.</a:t>
            </a:r>
          </a:p>
        </p:txBody>
      </p:sp>
      <p:sp>
        <p:nvSpPr>
          <p:cNvPr id="4" name="Slide Number Placeholder 3"/>
          <p:cNvSpPr>
            <a:spLocks noGrp="1"/>
          </p:cNvSpPr>
          <p:nvPr>
            <p:ph type="sldNum" sz="quarter" idx="10"/>
          </p:nvPr>
        </p:nvSpPr>
        <p:spPr/>
        <p:txBody>
          <a:bodyPr/>
          <a:lstStyle/>
          <a:p>
            <a:pPr>
              <a:defRPr/>
            </a:pPr>
            <a:fld id="{E0DE452B-AE62-9F46-A511-1E78109A344B}" type="slidenum">
              <a:rPr lang="en-US" altLang="en-US" smtClean="0"/>
              <a:pPr>
                <a:defRPr/>
              </a:pPr>
              <a:t>29</a:t>
            </a:fld>
            <a:endParaRPr lang="en-US" altLang="en-US"/>
          </a:p>
        </p:txBody>
      </p:sp>
    </p:spTree>
    <p:extLst>
      <p:ext uri="{BB962C8B-B14F-4D97-AF65-F5344CB8AC3E}">
        <p14:creationId xmlns:p14="http://schemas.microsoft.com/office/powerpoint/2010/main" val="4136439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 will most likely already have also heard of “Bonus Points” that can enhance a student’s Selection Rank for university entrance. There are many different ways that Bonus Points (or Adjustment Factors as they are officially known) are applied all around Australia. In SA we have one scheme that is applied. It consists of 2 parts. Out of a maximum of 9 bonus points, 5 </a:t>
            </a:r>
            <a:r>
              <a:rPr lang="en-US"/>
              <a:t>points </a:t>
            </a:r>
            <a:r>
              <a:rPr lang="en-US" dirty="0"/>
              <a:t>can </a:t>
            </a:r>
            <a:r>
              <a:rPr lang="en-US"/>
              <a:t>be </a:t>
            </a:r>
            <a:r>
              <a:rPr lang="en-US" dirty="0"/>
              <a:t>allocated to a students based on their or their family’s personal financial situation. This essentially means that if the student or a member of their family who they live with receives a regular Centrelink payment then they can be allocated these 5 extra points. The other part of the scheme is based on the subject that a student studies. If a </a:t>
            </a:r>
            <a:r>
              <a:rPr lang="en-US" dirty="0" err="1"/>
              <a:t>Yr</a:t>
            </a:r>
            <a:r>
              <a:rPr lang="en-US" dirty="0"/>
              <a:t> 12 student passes the subject listed on this slide, they are allocated 2 Bonus Points, per subject,  to be added on to their aggregate… but it is capped at a maximum of 4 Bonus Points per student. This doesn’t change the student’s ATAR, but it does create a new, enhanced rank which is called a Selection Rank. You will see how these Selection Ranks are used for university entrance in the next few slides.</a:t>
            </a:r>
          </a:p>
        </p:txBody>
      </p:sp>
      <p:sp>
        <p:nvSpPr>
          <p:cNvPr id="4" name="Slide Number Placeholder 3"/>
          <p:cNvSpPr>
            <a:spLocks noGrp="1"/>
          </p:cNvSpPr>
          <p:nvPr>
            <p:ph type="sldNum" sz="quarter" idx="5"/>
          </p:nvPr>
        </p:nvSpPr>
        <p:spPr/>
        <p:txBody>
          <a:bodyPr/>
          <a:lstStyle/>
          <a:p>
            <a:fld id="{28A1076D-0232-EB4F-8ECE-E351504A25B4}" type="slidenum">
              <a:rPr lang="en-US" smtClean="0"/>
              <a:t>30</a:t>
            </a:fld>
            <a:endParaRPr lang="en-US"/>
          </a:p>
        </p:txBody>
      </p:sp>
    </p:spTree>
    <p:extLst>
      <p:ext uri="{BB962C8B-B14F-4D97-AF65-F5344CB8AC3E}">
        <p14:creationId xmlns:p14="http://schemas.microsoft.com/office/powerpoint/2010/main" val="82169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 just wanted to remind you of the SACE requirements – 200 credits in total.</a:t>
            </a:r>
          </a:p>
          <a:p>
            <a:r>
              <a:rPr lang="en-US"/>
              <a:t>Compulsory – English, </a:t>
            </a:r>
            <a:r>
              <a:rPr lang="en-US" err="1"/>
              <a:t>Maths</a:t>
            </a:r>
            <a:r>
              <a:rPr lang="en-US"/>
              <a:t> and RP all completed this year.</a:t>
            </a:r>
          </a:p>
          <a:p>
            <a:r>
              <a:rPr lang="en-US"/>
              <a:t>The majority of our students will have 150 credits or more by the end of the year, so would have 230 credits when they finish </a:t>
            </a:r>
          </a:p>
          <a:p>
            <a:endParaRPr lang="en-US"/>
          </a:p>
          <a:p>
            <a:r>
              <a:rPr lang="en-US"/>
              <a:t>For 2023 I would expect the majority of our students to study 4 subjects..</a:t>
            </a:r>
          </a:p>
        </p:txBody>
      </p:sp>
      <p:sp>
        <p:nvSpPr>
          <p:cNvPr id="4" name="Slide Number Placeholder 3"/>
          <p:cNvSpPr>
            <a:spLocks noGrp="1"/>
          </p:cNvSpPr>
          <p:nvPr>
            <p:ph type="sldNum" sz="quarter" idx="5"/>
          </p:nvPr>
        </p:nvSpPr>
        <p:spPr/>
        <p:txBody>
          <a:bodyPr/>
          <a:lstStyle/>
          <a:p>
            <a:fld id="{28A1076D-0232-EB4F-8ECE-E351504A25B4}" type="slidenum">
              <a:rPr lang="en-US" smtClean="0"/>
              <a:t>3</a:t>
            </a:fld>
            <a:endParaRPr lang="en-US"/>
          </a:p>
        </p:txBody>
      </p:sp>
    </p:spTree>
    <p:extLst>
      <p:ext uri="{BB962C8B-B14F-4D97-AF65-F5344CB8AC3E}">
        <p14:creationId xmlns:p14="http://schemas.microsoft.com/office/powerpoint/2010/main" val="3012787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a screenshot here of the admissions data for a degree at the University of Adelaide from last year. It shows data about the ATAR of students who were offered a place in the course, as well as the Selection Rank data for the same cohort of students. The published ATAR cutoff or Selection Rank for a university course is always the lowest ATAR or Selection Rank that received an offer into the course form the most recent cohort of applicants. It essentially is purely a reflection of supply and demand – it is not a reflection of how academically challenging that course is. For example, Civil Engineering has an incredibly challenging academic load at university and has prerequisite subjects of Specialist </a:t>
            </a:r>
            <a:r>
              <a:rPr lang="en-US" dirty="0" err="1"/>
              <a:t>Maths</a:t>
            </a:r>
            <a:r>
              <a:rPr lang="en-US" dirty="0"/>
              <a:t>, </a:t>
            </a:r>
            <a:r>
              <a:rPr lang="en-US" dirty="0" err="1"/>
              <a:t>Maths</a:t>
            </a:r>
            <a:r>
              <a:rPr lang="en-US" dirty="0"/>
              <a:t> Methods and Physics. However, the cutoff Selection Rank is often in the low 80s. This is because there are a large number of places available in the course and so there can be a large number of offers made. There are other courses at Uni that have incredibly high Selection Ranks (such as 99.25) that are nowhere near as academically challenging as Civil Engineering, but because there are a small number of places available in these courses and they are very popular, then the cutoff ATAR and Selection Ranks are very high.</a:t>
            </a:r>
          </a:p>
        </p:txBody>
      </p:sp>
      <p:sp>
        <p:nvSpPr>
          <p:cNvPr id="4" name="Slide Number Placeholder 3"/>
          <p:cNvSpPr>
            <a:spLocks noGrp="1"/>
          </p:cNvSpPr>
          <p:nvPr>
            <p:ph type="sldNum" sz="quarter" idx="5"/>
          </p:nvPr>
        </p:nvSpPr>
        <p:spPr/>
        <p:txBody>
          <a:bodyPr/>
          <a:lstStyle/>
          <a:p>
            <a:fld id="{28A1076D-0232-EB4F-8ECE-E351504A25B4}" type="slidenum">
              <a:rPr lang="en-US" smtClean="0"/>
              <a:t>31</a:t>
            </a:fld>
            <a:endParaRPr lang="en-US"/>
          </a:p>
        </p:txBody>
      </p:sp>
    </p:spTree>
    <p:extLst>
      <p:ext uri="{BB962C8B-B14F-4D97-AF65-F5344CB8AC3E}">
        <p14:creationId xmlns:p14="http://schemas.microsoft.com/office/powerpoint/2010/main" val="4054858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else do you need to know about university courses to know if they might suit you? Well, you can see two screenshots from university websites on this slide. On the left is a screenshot for a course from Flinders University. It lists any prerequisite subjects (which are subjects that must be passed at Year 12 level to be allowed entry into the course), it lists assumed knowledge for this course and it also lists the the Selection Rank from the most recent cohort. </a:t>
            </a:r>
          </a:p>
          <a:p>
            <a:endParaRPr lang="en-US" dirty="0"/>
          </a:p>
          <a:p>
            <a:r>
              <a:rPr lang="en-US" dirty="0"/>
              <a:t>On the right hand side you can see a screenshot from a Uni SA course which also contains the same information, but in a different layout. All university websites will list this information about their courses. But we still don’t know much about what the content of the course is - so it’s still too early to know if we might enjoy studying this course.</a:t>
            </a:r>
          </a:p>
        </p:txBody>
      </p:sp>
      <p:sp>
        <p:nvSpPr>
          <p:cNvPr id="4" name="Slide Number Placeholder 3"/>
          <p:cNvSpPr>
            <a:spLocks noGrp="1"/>
          </p:cNvSpPr>
          <p:nvPr>
            <p:ph type="sldNum" sz="quarter" idx="5"/>
          </p:nvPr>
        </p:nvSpPr>
        <p:spPr/>
        <p:txBody>
          <a:bodyPr/>
          <a:lstStyle/>
          <a:p>
            <a:fld id="{28A1076D-0232-EB4F-8ECE-E351504A25B4}" type="slidenum">
              <a:rPr lang="en-US" smtClean="0"/>
              <a:t>32</a:t>
            </a:fld>
            <a:endParaRPr lang="en-US"/>
          </a:p>
        </p:txBody>
      </p:sp>
    </p:spTree>
    <p:extLst>
      <p:ext uri="{BB962C8B-B14F-4D97-AF65-F5344CB8AC3E}">
        <p14:creationId xmlns:p14="http://schemas.microsoft.com/office/powerpoint/2010/main" val="3209503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completely possible to see not only a list of the subjects that are contained within every university course, but to also see a detailed description of the content of each subject as well as the assessment requirements, textbooks, hours involved in lectures and tutorials, etc. I’ve got an example here form the University of South Australia’s website to help show this. I’ve chosen this website because it is currently the easiest one to navigate. I would recommend it as an excellent starting point for researching courses. By going to the Uni SA website and then clicking on “Study” you will then see the selection of blue tiles on the left of the screen. These tiles that can all be clicked on to show the degrees that are available in different subject areas. Let’s click on the “Laboratory Medicine” tile to explore further. (CLICK)</a:t>
            </a:r>
          </a:p>
          <a:p>
            <a:endParaRPr lang="en-US" dirty="0"/>
          </a:p>
          <a:p>
            <a:r>
              <a:rPr lang="en-US" dirty="0"/>
              <a:t>Here you can see a list that (that continues beyond the screenshot) of all of the subjects that you would be studying in this degree. You can see that there is some Chemistry, Biology and </a:t>
            </a:r>
            <a:r>
              <a:rPr lang="en-US" dirty="0" err="1"/>
              <a:t>Maths</a:t>
            </a:r>
            <a:r>
              <a:rPr lang="en-US" dirty="0"/>
              <a:t>… .but the subject “Health in Society” is not able to be immediately understood without more information. If you click on that particular subject, a more detailed summary of the content pops up. (CLICK)</a:t>
            </a:r>
          </a:p>
          <a:p>
            <a:endParaRPr lang="en-US" dirty="0"/>
          </a:p>
        </p:txBody>
      </p:sp>
      <p:sp>
        <p:nvSpPr>
          <p:cNvPr id="4" name="Slide Number Placeholder 3"/>
          <p:cNvSpPr>
            <a:spLocks noGrp="1"/>
          </p:cNvSpPr>
          <p:nvPr>
            <p:ph type="sldNum" sz="quarter" idx="5"/>
          </p:nvPr>
        </p:nvSpPr>
        <p:spPr/>
        <p:txBody>
          <a:bodyPr/>
          <a:lstStyle/>
          <a:p>
            <a:fld id="{28A1076D-0232-EB4F-8ECE-E351504A25B4}" type="slidenum">
              <a:rPr lang="en-US" smtClean="0"/>
              <a:t>33</a:t>
            </a:fld>
            <a:endParaRPr lang="en-US"/>
          </a:p>
        </p:txBody>
      </p:sp>
    </p:spTree>
    <p:extLst>
      <p:ext uri="{BB962C8B-B14F-4D97-AF65-F5344CB8AC3E}">
        <p14:creationId xmlns:p14="http://schemas.microsoft.com/office/powerpoint/2010/main" val="2098428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can now see the scope of the content in that subject and can understand what we would be studying for a semester in that subject. </a:t>
            </a:r>
          </a:p>
          <a:p>
            <a:endParaRPr lang="en-US" dirty="0"/>
          </a:p>
          <a:p>
            <a:r>
              <a:rPr lang="en-US" dirty="0"/>
              <a:t>Essentially, by looking through many degrees and the subjects that are contained within them students can get an idea of they like the look of the material in that degree or not… if not, perhaps another type of course would better suit them. Over a period of time this can help students work out what type of degree they might enjoy the most. </a:t>
            </a:r>
          </a:p>
        </p:txBody>
      </p:sp>
      <p:sp>
        <p:nvSpPr>
          <p:cNvPr id="4" name="Slide Number Placeholder 3"/>
          <p:cNvSpPr>
            <a:spLocks noGrp="1"/>
          </p:cNvSpPr>
          <p:nvPr>
            <p:ph type="sldNum" sz="quarter" idx="5"/>
          </p:nvPr>
        </p:nvSpPr>
        <p:spPr/>
        <p:txBody>
          <a:bodyPr/>
          <a:lstStyle/>
          <a:p>
            <a:fld id="{28A1076D-0232-EB4F-8ECE-E351504A25B4}" type="slidenum">
              <a:rPr lang="en-US" smtClean="0"/>
              <a:t>34</a:t>
            </a:fld>
            <a:endParaRPr lang="en-US"/>
          </a:p>
        </p:txBody>
      </p:sp>
    </p:spTree>
    <p:extLst>
      <p:ext uri="{BB962C8B-B14F-4D97-AF65-F5344CB8AC3E}">
        <p14:creationId xmlns:p14="http://schemas.microsoft.com/office/powerpoint/2010/main" val="552736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8938"/>
            <a:ext cx="2152650" cy="1211262"/>
          </a:xfrm>
        </p:spPr>
      </p:sp>
      <p:sp>
        <p:nvSpPr>
          <p:cNvPr id="3" name="Notes Placeholder 2"/>
          <p:cNvSpPr>
            <a:spLocks noGrp="1"/>
          </p:cNvSpPr>
          <p:nvPr>
            <p:ph type="body" idx="1"/>
          </p:nvPr>
        </p:nvSpPr>
        <p:spPr>
          <a:xfrm>
            <a:off x="685800" y="1438978"/>
            <a:ext cx="5486400" cy="3600450"/>
          </a:xfrm>
        </p:spPr>
        <p:txBody>
          <a:bodyPr/>
          <a:lstStyle/>
          <a:p>
            <a:endParaRPr lang="en-AU" sz="1200" b="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Let’s assume that you have found a course you would like to study and that it is now time to apply for entrance into the course. While a majority of students are offered a place at university based on their ATAR, there are also other ways to be offered a place in the course of your choice. The South Australian public universities currently have the following entrance pathways:</a:t>
            </a:r>
          </a:p>
          <a:p>
            <a:endParaRPr lang="en-AU" sz="1200" b="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Starting with Flinders Uni….</a:t>
            </a:r>
          </a:p>
          <a:p>
            <a:endParaRPr lang="en-AU" sz="1200" b="1" kern="1200" dirty="0">
              <a:solidFill>
                <a:schemeClr val="tx1"/>
              </a:solidFill>
              <a:effectLst/>
              <a:latin typeface="+mn-lt"/>
              <a:ea typeface="+mn-ea"/>
              <a:cs typeface="+mn-cs"/>
            </a:endParaRPr>
          </a:p>
          <a:p>
            <a:r>
              <a:rPr lang="en-AU" sz="1100" b="1" dirty="0" err="1">
                <a:effectLst/>
              </a:rPr>
              <a:t>uniTEST</a:t>
            </a:r>
            <a:r>
              <a:rPr lang="en-AU" sz="1100" dirty="0">
                <a:effectLst/>
              </a:rPr>
              <a:t> is available to enhance your chances of getting into Flinders. Students are selected based on a combination of their Year 12 results (60% weighting toward the ATAR score) </a:t>
            </a:r>
            <a:r>
              <a:rPr lang="en-AU" sz="1100" b="1" dirty="0">
                <a:effectLst/>
              </a:rPr>
              <a:t>and</a:t>
            </a:r>
            <a:r>
              <a:rPr lang="en-AU" sz="1100" dirty="0">
                <a:effectLst/>
              </a:rPr>
              <a:t> their </a:t>
            </a:r>
            <a:r>
              <a:rPr lang="en-AU" sz="1100" dirty="0" err="1">
                <a:effectLst/>
              </a:rPr>
              <a:t>uniTEST</a:t>
            </a:r>
            <a:r>
              <a:rPr lang="en-AU" sz="1100" dirty="0">
                <a:effectLst/>
              </a:rPr>
              <a:t> performance (40%). If you take the test and don’t do so well, then Flinders will only consider the ATAR, so there is no way that this pathway can disadvantage a student.</a:t>
            </a:r>
          </a:p>
          <a:p>
            <a:endParaRPr lang="en-AU" sz="1100" dirty="0">
              <a:effectLst/>
            </a:endParaRPr>
          </a:p>
          <a:p>
            <a:r>
              <a:rPr lang="en-AU" sz="1100" b="1" i="0" kern="1200" dirty="0">
                <a:solidFill>
                  <a:schemeClr val="tx1"/>
                </a:solidFill>
                <a:effectLst/>
                <a:latin typeface="+mn-lt"/>
                <a:ea typeface="+mn-ea"/>
                <a:cs typeface="+mn-cs"/>
              </a:rPr>
              <a:t>School Recommendation Program - </a:t>
            </a:r>
            <a:r>
              <a:rPr lang="en-AU" sz="1100" b="0" i="0" kern="1200" dirty="0">
                <a:solidFill>
                  <a:schemeClr val="tx1"/>
                </a:solidFill>
                <a:effectLst/>
                <a:latin typeface="+mn-lt"/>
                <a:ea typeface="+mn-ea"/>
                <a:cs typeface="+mn-cs"/>
              </a:rPr>
              <a:t>Flinders Uni knows that your performance in the final year of secondary education is not always a true indicator of your ability to succeed at university, so they will consider a school’s recommendation about your academic performance and potential for university study for admission to a wide range of Flinders courses.</a:t>
            </a:r>
          </a:p>
          <a:p>
            <a:endParaRPr lang="en-AU" sz="1100" b="0" i="0" kern="1200" dirty="0">
              <a:solidFill>
                <a:schemeClr val="tx1"/>
              </a:solidFill>
              <a:effectLst/>
              <a:latin typeface="+mn-lt"/>
              <a:ea typeface="+mn-ea"/>
              <a:cs typeface="+mn-cs"/>
            </a:endParaRPr>
          </a:p>
          <a:p>
            <a:r>
              <a:rPr lang="en-AU" sz="1100" b="1" i="0" kern="1200" dirty="0">
                <a:solidFill>
                  <a:schemeClr val="tx1"/>
                </a:solidFill>
                <a:effectLst/>
                <a:latin typeface="+mn-lt"/>
                <a:ea typeface="+mn-ea"/>
                <a:cs typeface="+mn-cs"/>
              </a:rPr>
              <a:t>Research Project B </a:t>
            </a:r>
            <a:r>
              <a:rPr lang="en-AU" sz="1100" b="0" i="0" kern="1200" dirty="0">
                <a:solidFill>
                  <a:schemeClr val="tx1"/>
                </a:solidFill>
                <a:effectLst/>
                <a:latin typeface="+mn-lt"/>
                <a:ea typeface="+mn-ea"/>
                <a:cs typeface="+mn-cs"/>
              </a:rPr>
              <a:t>pathway is for students who have</a:t>
            </a:r>
            <a:r>
              <a:rPr lang="en-AU" sz="1100" b="1" i="0" kern="1200" dirty="0">
                <a:solidFill>
                  <a:schemeClr val="tx1"/>
                </a:solidFill>
                <a:effectLst/>
                <a:latin typeface="+mn-lt"/>
                <a:ea typeface="+mn-ea"/>
                <a:cs typeface="+mn-cs"/>
              </a:rPr>
              <a:t> </a:t>
            </a:r>
            <a:r>
              <a:rPr lang="en-AU" sz="1100" b="0" i="0" kern="1200" dirty="0">
                <a:solidFill>
                  <a:schemeClr val="tx1"/>
                </a:solidFill>
                <a:effectLst/>
                <a:latin typeface="+mn-lt"/>
                <a:ea typeface="+mn-ea"/>
                <a:cs typeface="+mn-cs"/>
              </a:rPr>
              <a:t>achieved a B grade or better in the Research Project B subject. These students will be considered for entry into Flinders on your Year 12 results (60% weighting toward the ATAR score), and Research Project B performance (40%).</a:t>
            </a:r>
          </a:p>
          <a:p>
            <a:endParaRPr lang="en-AU" sz="1100" b="0" i="0" kern="1200" dirty="0">
              <a:solidFill>
                <a:schemeClr val="tx1"/>
              </a:solidFill>
              <a:effectLst/>
              <a:latin typeface="+mn-lt"/>
              <a:ea typeface="+mn-ea"/>
              <a:cs typeface="+mn-cs"/>
            </a:endParaRPr>
          </a:p>
          <a:p>
            <a:r>
              <a:rPr lang="en-AU" sz="1100" b="0" i="0" kern="1200" dirty="0">
                <a:solidFill>
                  <a:schemeClr val="tx1"/>
                </a:solidFill>
                <a:effectLst/>
                <a:latin typeface="+mn-lt"/>
                <a:ea typeface="+mn-ea"/>
                <a:cs typeface="+mn-cs"/>
              </a:rPr>
              <a:t>Uni SA has a </a:t>
            </a:r>
            <a:r>
              <a:rPr lang="en-AU" sz="1100" b="1" i="0" kern="1200" dirty="0">
                <a:solidFill>
                  <a:schemeClr val="tx1"/>
                </a:solidFill>
                <a:effectLst/>
                <a:latin typeface="+mn-lt"/>
                <a:ea typeface="+mn-ea"/>
                <a:cs typeface="+mn-cs"/>
              </a:rPr>
              <a:t>Grades Based Pathway </a:t>
            </a:r>
            <a:r>
              <a:rPr lang="en-AU" sz="1100" b="0" i="0" kern="1200" dirty="0">
                <a:solidFill>
                  <a:schemeClr val="tx1"/>
                </a:solidFill>
                <a:effectLst/>
                <a:latin typeface="+mn-lt"/>
                <a:ea typeface="+mn-ea"/>
                <a:cs typeface="+mn-cs"/>
              </a:rPr>
              <a:t>that can be used for a large range of its courses (but not it’s most highly competitive ones). This effectively removes any effect of </a:t>
            </a:r>
            <a:r>
              <a:rPr lang="en-AU" sz="1100" b="0" i="0" kern="1200" dirty="0" err="1">
                <a:solidFill>
                  <a:schemeClr val="tx1"/>
                </a:solidFill>
                <a:effectLst/>
                <a:latin typeface="+mn-lt"/>
                <a:ea typeface="+mn-ea"/>
                <a:cs typeface="+mn-cs"/>
              </a:rPr>
              <a:t>scalaing</a:t>
            </a:r>
            <a:r>
              <a:rPr lang="en-AU" sz="1100" b="0" i="0" kern="1200" dirty="0">
                <a:solidFill>
                  <a:schemeClr val="tx1"/>
                </a:solidFill>
                <a:effectLst/>
                <a:latin typeface="+mn-lt"/>
                <a:ea typeface="+mn-ea"/>
                <a:cs typeface="+mn-cs"/>
              </a:rPr>
              <a:t> and entrance criteria for a course is based on the number of A’s, B’s and C’s that a student receives for full year subjects at the end of Year 12.</a:t>
            </a:r>
          </a:p>
          <a:p>
            <a:endParaRPr lang="en-AU" sz="1100" b="0" i="0" kern="1200" dirty="0">
              <a:solidFill>
                <a:schemeClr val="tx1"/>
              </a:solidFill>
              <a:effectLst/>
              <a:latin typeface="+mn-lt"/>
              <a:ea typeface="+mn-ea"/>
              <a:cs typeface="+mn-cs"/>
            </a:endParaRPr>
          </a:p>
          <a:p>
            <a:r>
              <a:rPr lang="en-AU" sz="1100" b="1" i="0" kern="1200" dirty="0">
                <a:solidFill>
                  <a:schemeClr val="tx1"/>
                </a:solidFill>
                <a:effectLst/>
                <a:latin typeface="+mn-lt"/>
                <a:ea typeface="+mn-ea"/>
                <a:cs typeface="+mn-cs"/>
              </a:rPr>
              <a:t>Flinders Uni, Adelaide Uni and </a:t>
            </a:r>
            <a:r>
              <a:rPr lang="en-AU" sz="1100" b="1" i="0" kern="1200" dirty="0" err="1">
                <a:solidFill>
                  <a:schemeClr val="tx1"/>
                </a:solidFill>
                <a:effectLst/>
                <a:latin typeface="+mn-lt"/>
                <a:ea typeface="+mn-ea"/>
                <a:cs typeface="+mn-cs"/>
              </a:rPr>
              <a:t>UniSA</a:t>
            </a:r>
            <a:r>
              <a:rPr lang="en-AU" sz="1100" b="1" i="0" kern="1200" dirty="0">
                <a:solidFill>
                  <a:schemeClr val="tx1"/>
                </a:solidFill>
                <a:effectLst/>
                <a:latin typeface="+mn-lt"/>
                <a:ea typeface="+mn-ea"/>
                <a:cs typeface="+mn-cs"/>
              </a:rPr>
              <a:t> </a:t>
            </a:r>
            <a:r>
              <a:rPr lang="en-AU" sz="1100" b="0" i="0" kern="1200" dirty="0">
                <a:solidFill>
                  <a:schemeClr val="tx1"/>
                </a:solidFill>
                <a:effectLst/>
                <a:latin typeface="+mn-lt"/>
                <a:ea typeface="+mn-ea"/>
                <a:cs typeface="+mn-cs"/>
              </a:rPr>
              <a:t>all offer what’s called the STAT test to help students get into courses. This is a 2 hour multiple choice test that allows students to be ranked on their results and admitted to university courses based purely on that ranking. It is administered by ACER and is completed near the end of </a:t>
            </a:r>
            <a:r>
              <a:rPr lang="en-AU" sz="1100" b="0" i="0" kern="1200" dirty="0" err="1">
                <a:solidFill>
                  <a:schemeClr val="tx1"/>
                </a:solidFill>
                <a:effectLst/>
                <a:latin typeface="+mn-lt"/>
                <a:ea typeface="+mn-ea"/>
                <a:cs typeface="+mn-cs"/>
              </a:rPr>
              <a:t>Yr</a:t>
            </a:r>
            <a:r>
              <a:rPr lang="en-AU" sz="1100" b="0" i="0" kern="1200" dirty="0">
                <a:solidFill>
                  <a:schemeClr val="tx1"/>
                </a:solidFill>
                <a:effectLst/>
                <a:latin typeface="+mn-lt"/>
                <a:ea typeface="+mn-ea"/>
                <a:cs typeface="+mn-cs"/>
              </a:rPr>
              <a:t> 12.</a:t>
            </a:r>
          </a:p>
          <a:p>
            <a:endParaRPr lang="en-AU" sz="1100" b="1" i="0" kern="1200" dirty="0">
              <a:solidFill>
                <a:schemeClr val="tx1"/>
              </a:solidFill>
              <a:effectLst/>
              <a:latin typeface="+mn-lt"/>
              <a:ea typeface="+mn-ea"/>
              <a:cs typeface="+mn-cs"/>
            </a:endParaRPr>
          </a:p>
          <a:p>
            <a:r>
              <a:rPr lang="en-AU" sz="1100" b="1" i="0" kern="1200" dirty="0">
                <a:solidFill>
                  <a:schemeClr val="tx1"/>
                </a:solidFill>
                <a:effectLst/>
                <a:latin typeface="+mn-lt"/>
                <a:ea typeface="+mn-ea"/>
                <a:cs typeface="+mn-cs"/>
              </a:rPr>
              <a:t>The Uni Prep </a:t>
            </a:r>
            <a:r>
              <a:rPr lang="en-AU" sz="1100" b="0" i="0" kern="1200" dirty="0">
                <a:solidFill>
                  <a:schemeClr val="tx1"/>
                </a:solidFill>
                <a:effectLst/>
                <a:latin typeface="+mn-lt"/>
                <a:ea typeface="+mn-ea"/>
                <a:cs typeface="+mn-cs"/>
              </a:rPr>
              <a:t>program and </a:t>
            </a:r>
            <a:r>
              <a:rPr lang="en-AU" sz="1100" b="1" i="0" kern="1200" dirty="0">
                <a:solidFill>
                  <a:schemeClr val="tx1"/>
                </a:solidFill>
                <a:effectLst/>
                <a:latin typeface="+mn-lt"/>
                <a:ea typeface="+mn-ea"/>
                <a:cs typeface="+mn-cs"/>
              </a:rPr>
              <a:t>Foundation studies </a:t>
            </a:r>
            <a:r>
              <a:rPr lang="en-AU" sz="1100" b="0" i="0" kern="1200" dirty="0">
                <a:solidFill>
                  <a:schemeClr val="tx1"/>
                </a:solidFill>
                <a:effectLst/>
                <a:latin typeface="+mn-lt"/>
                <a:ea typeface="+mn-ea"/>
                <a:cs typeface="+mn-cs"/>
              </a:rPr>
              <a:t>courses at all 3 universities focus on developing the skills required to succeed in an academic tertiary environment. The length of these courses can vary, even at the same university. Upon completion they offer entry to a large range of courses at each university.</a:t>
            </a:r>
          </a:p>
          <a:p>
            <a:endParaRPr lang="en-AU" sz="1100" b="0" i="0" kern="1200" dirty="0">
              <a:solidFill>
                <a:schemeClr val="tx1"/>
              </a:solidFill>
              <a:effectLst/>
              <a:latin typeface="+mn-lt"/>
              <a:ea typeface="+mn-ea"/>
              <a:cs typeface="+mn-cs"/>
            </a:endParaRPr>
          </a:p>
          <a:p>
            <a:r>
              <a:rPr lang="en-AU" sz="1100" b="0" i="0" kern="1200" dirty="0">
                <a:solidFill>
                  <a:schemeClr val="tx1"/>
                </a:solidFill>
                <a:effectLst/>
                <a:latin typeface="+mn-lt"/>
                <a:ea typeface="+mn-ea"/>
                <a:cs typeface="+mn-cs"/>
              </a:rPr>
              <a:t>Auditions and portfolios of work have always been used as a significant consideration for entrance to Performing Arts and some Creative Arts courses, so entry criteria for these areas does not look largely towards the ATAR. </a:t>
            </a:r>
          </a:p>
          <a:p>
            <a:endParaRPr lang="en-AU" sz="1100" b="0" i="0" kern="1200" dirty="0">
              <a:solidFill>
                <a:schemeClr val="tx1"/>
              </a:solidFill>
              <a:effectLst/>
              <a:latin typeface="+mn-lt"/>
              <a:ea typeface="+mn-ea"/>
              <a:cs typeface="+mn-cs"/>
            </a:endParaRPr>
          </a:p>
          <a:p>
            <a:r>
              <a:rPr lang="en-AU" sz="1100" b="0" i="0" kern="1200" dirty="0">
                <a:solidFill>
                  <a:schemeClr val="tx1"/>
                </a:solidFill>
                <a:effectLst/>
                <a:latin typeface="+mn-lt"/>
                <a:ea typeface="+mn-ea"/>
                <a:cs typeface="+mn-cs"/>
              </a:rPr>
              <a:t>There are also specialised entry pathways into university for Defence Force personnel, TAFE SA graduates, Elite Athletes and First nations students. </a:t>
            </a:r>
          </a:p>
          <a:p>
            <a:endParaRPr lang="en-AU" sz="1100" b="0" i="0" kern="1200" dirty="0">
              <a:solidFill>
                <a:schemeClr val="tx1"/>
              </a:solidFill>
              <a:effectLst/>
              <a:latin typeface="+mn-lt"/>
              <a:ea typeface="+mn-ea"/>
              <a:cs typeface="+mn-cs"/>
            </a:endParaRPr>
          </a:p>
          <a:p>
            <a:r>
              <a:rPr lang="en-AU" sz="1100" b="0" i="0" kern="1200" dirty="0">
                <a:solidFill>
                  <a:schemeClr val="tx1"/>
                </a:solidFill>
                <a:effectLst/>
                <a:latin typeface="+mn-lt"/>
                <a:ea typeface="+mn-ea"/>
                <a:cs typeface="+mn-cs"/>
              </a:rPr>
              <a:t>This space will be very interesting in the next few years, as each university has created new and flexible criteria for university entrance as a direct result of the COVID 19 pandemic. We are not yet sure which of these pathways will still apply for the 2024 </a:t>
            </a:r>
            <a:r>
              <a:rPr lang="en-AU" sz="1100" b="0" i="0" kern="1200" dirty="0" err="1">
                <a:solidFill>
                  <a:schemeClr val="tx1"/>
                </a:solidFill>
                <a:effectLst/>
                <a:latin typeface="+mn-lt"/>
                <a:ea typeface="+mn-ea"/>
                <a:cs typeface="+mn-cs"/>
              </a:rPr>
              <a:t>Yr</a:t>
            </a:r>
            <a:r>
              <a:rPr lang="en-AU" sz="1100" b="0" i="0" kern="1200" dirty="0">
                <a:solidFill>
                  <a:schemeClr val="tx1"/>
                </a:solidFill>
                <a:effectLst/>
                <a:latin typeface="+mn-lt"/>
                <a:ea typeface="+mn-ea"/>
                <a:cs typeface="+mn-cs"/>
              </a:rPr>
              <a:t> 12 cohort, but the more flexible approach looks likely to keep creating more opportunities going forward.</a:t>
            </a:r>
          </a:p>
          <a:p>
            <a:br>
              <a:rPr lang="en-AU" sz="1200" b="0" i="0" kern="1200" dirty="0">
                <a:solidFill>
                  <a:schemeClr val="tx1"/>
                </a:solidFill>
                <a:effectLst/>
                <a:latin typeface="+mn-lt"/>
                <a:ea typeface="+mn-ea"/>
                <a:cs typeface="+mn-cs"/>
              </a:rPr>
            </a:br>
            <a:endParaRPr lang="en-AU"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3000564-D101-0745-A859-BAA0232CC2B2}" type="slidenum">
              <a:rPr lang="en-US" smtClean="0"/>
              <a:t>35</a:t>
            </a:fld>
            <a:endParaRPr lang="en-US"/>
          </a:p>
        </p:txBody>
      </p:sp>
    </p:spTree>
    <p:extLst>
      <p:ext uri="{BB962C8B-B14F-4D97-AF65-F5344CB8AC3E}">
        <p14:creationId xmlns:p14="http://schemas.microsoft.com/office/powerpoint/2010/main" val="2339711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some more details about </a:t>
            </a:r>
            <a:r>
              <a:rPr lang="en-US"/>
              <a:t>Flinders </a:t>
            </a:r>
            <a:r>
              <a:rPr lang="en-US" dirty="0"/>
              <a:t>University specific entry pathways on this slide. Please click the links to find out more information. </a:t>
            </a:r>
          </a:p>
        </p:txBody>
      </p:sp>
      <p:sp>
        <p:nvSpPr>
          <p:cNvPr id="4" name="Slide Number Placeholder 3"/>
          <p:cNvSpPr>
            <a:spLocks noGrp="1"/>
          </p:cNvSpPr>
          <p:nvPr>
            <p:ph type="sldNum" sz="quarter" idx="5"/>
          </p:nvPr>
        </p:nvSpPr>
        <p:spPr/>
        <p:txBody>
          <a:bodyPr/>
          <a:lstStyle/>
          <a:p>
            <a:fld id="{28A1076D-0232-EB4F-8ECE-E351504A25B4}" type="slidenum">
              <a:rPr lang="en-US" smtClean="0"/>
              <a:t>36</a:t>
            </a:fld>
            <a:endParaRPr lang="en-US"/>
          </a:p>
        </p:txBody>
      </p:sp>
    </p:spTree>
    <p:extLst>
      <p:ext uri="{BB962C8B-B14F-4D97-AF65-F5344CB8AC3E}">
        <p14:creationId xmlns:p14="http://schemas.microsoft.com/office/powerpoint/2010/main" val="238335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mentioned these schemes briefly already, but if you are looking for links for further information, please explore them and see if they could apply to your situation. </a:t>
            </a:r>
          </a:p>
        </p:txBody>
      </p:sp>
      <p:sp>
        <p:nvSpPr>
          <p:cNvPr id="4" name="Slide Number Placeholder 3"/>
          <p:cNvSpPr>
            <a:spLocks noGrp="1"/>
          </p:cNvSpPr>
          <p:nvPr>
            <p:ph type="sldNum" sz="quarter" idx="5"/>
          </p:nvPr>
        </p:nvSpPr>
        <p:spPr/>
        <p:txBody>
          <a:bodyPr/>
          <a:lstStyle/>
          <a:p>
            <a:fld id="{28A1076D-0232-EB4F-8ECE-E351504A25B4}" type="slidenum">
              <a:rPr lang="en-US" smtClean="0"/>
              <a:t>37</a:t>
            </a:fld>
            <a:endParaRPr lang="en-US"/>
          </a:p>
        </p:txBody>
      </p:sp>
    </p:spTree>
    <p:extLst>
      <p:ext uri="{BB962C8B-B14F-4D97-AF65-F5344CB8AC3E}">
        <p14:creationId xmlns:p14="http://schemas.microsoft.com/office/powerpoint/2010/main" val="2997995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details about the STAT test. It is worth pointing out that there is an age requirement to be able to use this University entrance pathway, and outside of South Australia it is common for applicants to be required to be 23 years old before this pathway can be an option for them. </a:t>
            </a:r>
          </a:p>
        </p:txBody>
      </p:sp>
      <p:sp>
        <p:nvSpPr>
          <p:cNvPr id="4" name="Slide Number Placeholder 3"/>
          <p:cNvSpPr>
            <a:spLocks noGrp="1"/>
          </p:cNvSpPr>
          <p:nvPr>
            <p:ph type="sldNum" sz="quarter" idx="5"/>
          </p:nvPr>
        </p:nvSpPr>
        <p:spPr/>
        <p:txBody>
          <a:bodyPr/>
          <a:lstStyle/>
          <a:p>
            <a:fld id="{28A1076D-0232-EB4F-8ECE-E351504A25B4}" type="slidenum">
              <a:rPr lang="en-US" smtClean="0"/>
              <a:t>38</a:t>
            </a:fld>
            <a:endParaRPr lang="en-US"/>
          </a:p>
        </p:txBody>
      </p:sp>
    </p:spTree>
    <p:extLst>
      <p:ext uri="{BB962C8B-B14F-4D97-AF65-F5344CB8AC3E}">
        <p14:creationId xmlns:p14="http://schemas.microsoft.com/office/powerpoint/2010/main" val="235291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8938"/>
            <a:ext cx="2152650" cy="1211262"/>
          </a:xfrm>
        </p:spPr>
      </p:sp>
      <p:sp>
        <p:nvSpPr>
          <p:cNvPr id="3" name="Notes Placeholder 2"/>
          <p:cNvSpPr>
            <a:spLocks noGrp="1"/>
          </p:cNvSpPr>
          <p:nvPr>
            <p:ph type="body" idx="1"/>
          </p:nvPr>
        </p:nvSpPr>
        <p:spPr>
          <a:xfrm>
            <a:off x="685800" y="1438978"/>
            <a:ext cx="5486400" cy="3600450"/>
          </a:xfrm>
        </p:spPr>
        <p:txBody>
          <a:bodyPr/>
          <a:lstStyle/>
          <a:p>
            <a:endParaRPr lang="en-AU" sz="1200" b="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Each year the universities clarify if they will be considering student’s Year 11 results as criteria for entry into courses or not. We are still waiting for an announcement to come from both Adelaide University and Flinders University about whether they will allow the current (2023) </a:t>
            </a:r>
            <a:r>
              <a:rPr lang="en-AU" sz="1200" b="0" i="0" kern="1200" dirty="0" err="1">
                <a:solidFill>
                  <a:schemeClr val="tx1"/>
                </a:solidFill>
                <a:effectLst/>
                <a:latin typeface="+mn-lt"/>
                <a:ea typeface="+mn-ea"/>
                <a:cs typeface="+mn-cs"/>
              </a:rPr>
              <a:t>Yr</a:t>
            </a:r>
            <a:r>
              <a:rPr lang="en-AU" sz="1200" b="0" i="0" kern="1200" dirty="0">
                <a:solidFill>
                  <a:schemeClr val="tx1"/>
                </a:solidFill>
                <a:effectLst/>
                <a:latin typeface="+mn-lt"/>
                <a:ea typeface="+mn-ea"/>
                <a:cs typeface="+mn-cs"/>
              </a:rPr>
              <a:t> 12 cohort to use this pathway option. It is therefore not yet known if this will be a pathway option for the 2024 Year 12 cohort. </a:t>
            </a:r>
          </a:p>
          <a:p>
            <a:endParaRPr lang="en-US" dirty="0"/>
          </a:p>
        </p:txBody>
      </p:sp>
      <p:sp>
        <p:nvSpPr>
          <p:cNvPr id="4" name="Slide Number Placeholder 3"/>
          <p:cNvSpPr>
            <a:spLocks noGrp="1"/>
          </p:cNvSpPr>
          <p:nvPr>
            <p:ph type="sldNum" sz="quarter" idx="5"/>
          </p:nvPr>
        </p:nvSpPr>
        <p:spPr/>
        <p:txBody>
          <a:bodyPr/>
          <a:lstStyle/>
          <a:p>
            <a:fld id="{F3000564-D101-0745-A859-BAA0232CC2B2}" type="slidenum">
              <a:rPr lang="en-US" smtClean="0"/>
              <a:t>39</a:t>
            </a:fld>
            <a:endParaRPr lang="en-US"/>
          </a:p>
        </p:txBody>
      </p:sp>
    </p:spTree>
    <p:extLst>
      <p:ext uri="{BB962C8B-B14F-4D97-AF65-F5344CB8AC3E}">
        <p14:creationId xmlns:p14="http://schemas.microsoft.com/office/powerpoint/2010/main" val="3265882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start looking at in </a:t>
            </a:r>
            <a:r>
              <a:rPr lang="en-US" dirty="0" err="1"/>
              <a:t>Yr</a:t>
            </a:r>
            <a:r>
              <a:rPr lang="en-US" dirty="0"/>
              <a:t> 11 is the university open days. Being able to go on campus and meet course lecturers is enormously helpful in working out where you might like to study. There are lots of specific sessions about courses and the opportunity to ask questions of current students and lecturers, as well as to absorb the atmosphere and see if it feels like the right fit for you. These happen at universities all around Australia throughout August and early September. Having an early look in Year 11 can help settle nerves for making decisions later in Year 12. </a:t>
            </a:r>
          </a:p>
        </p:txBody>
      </p:sp>
      <p:sp>
        <p:nvSpPr>
          <p:cNvPr id="4" name="Slide Number Placeholder 3"/>
          <p:cNvSpPr>
            <a:spLocks noGrp="1"/>
          </p:cNvSpPr>
          <p:nvPr>
            <p:ph type="sldNum" sz="quarter" idx="5"/>
          </p:nvPr>
        </p:nvSpPr>
        <p:spPr/>
        <p:txBody>
          <a:bodyPr/>
          <a:lstStyle/>
          <a:p>
            <a:fld id="{28A1076D-0232-EB4F-8ECE-E351504A25B4}" type="slidenum">
              <a:rPr lang="en-US" smtClean="0"/>
              <a:t>40</a:t>
            </a:fld>
            <a:endParaRPr lang="en-US"/>
          </a:p>
        </p:txBody>
      </p:sp>
    </p:spTree>
    <p:extLst>
      <p:ext uri="{BB962C8B-B14F-4D97-AF65-F5344CB8AC3E}">
        <p14:creationId xmlns:p14="http://schemas.microsoft.com/office/powerpoint/2010/main" val="332138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3 subject s only – students looking for SACE completion only</a:t>
            </a:r>
          </a:p>
          <a:p>
            <a:r>
              <a:rPr lang="en-US" dirty="0"/>
              <a:t>Majority will do 4 subjects. – this is what I would recommend</a:t>
            </a:r>
          </a:p>
          <a:p>
            <a:r>
              <a:rPr lang="en-US" dirty="0"/>
              <a:t>There is an opportunity to study 5 if a student wanted to – might be they are considering going to an interstate Uni and need English in the mix. </a:t>
            </a:r>
          </a:p>
          <a:p>
            <a:r>
              <a:rPr lang="en-US" dirty="0"/>
              <a:t>The Research Project is compulsory and half of the cohort have finished already – just waiting for the next group to finish by the end of this term</a:t>
            </a:r>
          </a:p>
        </p:txBody>
      </p:sp>
      <p:sp>
        <p:nvSpPr>
          <p:cNvPr id="4" name="Slide Number Placeholder 3"/>
          <p:cNvSpPr>
            <a:spLocks noGrp="1"/>
          </p:cNvSpPr>
          <p:nvPr>
            <p:ph type="sldNum" sz="quarter" idx="5"/>
          </p:nvPr>
        </p:nvSpPr>
        <p:spPr/>
        <p:txBody>
          <a:bodyPr/>
          <a:lstStyle/>
          <a:p>
            <a:fld id="{28A1076D-0232-EB4F-8ECE-E351504A25B4}" type="slidenum">
              <a:rPr lang="en-US" smtClean="0"/>
              <a:t>4</a:t>
            </a:fld>
            <a:endParaRPr lang="en-US"/>
          </a:p>
        </p:txBody>
      </p:sp>
    </p:spTree>
    <p:extLst>
      <p:ext uri="{BB962C8B-B14F-4D97-AF65-F5344CB8AC3E}">
        <p14:creationId xmlns:p14="http://schemas.microsoft.com/office/powerpoint/2010/main" val="1176566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probably heard about the recently announced merger between the University of Adelaide and the University of South Australia. This is an exciting opportunity for university students in South Australia.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benefits to students are </a:t>
            </a:r>
            <a:r>
              <a:rPr lang="en-AU" sz="1200" dirty="0">
                <a:effectLst/>
                <a:latin typeface="ArialMT"/>
              </a:rPr>
              <a:t>the development of all new curriculum, using innovative content design and delivery methods. It will be co-designed with industry and students and maintain its currency through </a:t>
            </a:r>
            <a:r>
              <a:rPr lang="en-AU" sz="1200" b="1" dirty="0">
                <a:effectLst/>
                <a:latin typeface="Arial" panose="020B0604020202020204" pitchFamily="34" charset="0"/>
              </a:rPr>
              <a:t>continuous renewal </a:t>
            </a:r>
            <a:r>
              <a:rPr lang="en-AU" sz="1200" dirty="0">
                <a:effectLst/>
                <a:latin typeface="ArialMT"/>
              </a:rPr>
              <a:t>cycles. Courses will be tailored and flexible to meet the needs of a wide range of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MT"/>
              </a:rPr>
              <a:t>Entry requirements will be developed in line with best practice and provide equitable access for all students, and internships, placements, and other kinds of Work Integrated Learning will from a central component of all degrees offered.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MT"/>
              </a:rPr>
              <a:t>You can see a link to a number of frequently asked questions about the new university and the transition process. There are also a couple of key questions on this slide that are included as well. </a:t>
            </a:r>
          </a:p>
        </p:txBody>
      </p:sp>
      <p:sp>
        <p:nvSpPr>
          <p:cNvPr id="4" name="Slide Number Placeholder 3"/>
          <p:cNvSpPr>
            <a:spLocks noGrp="1"/>
          </p:cNvSpPr>
          <p:nvPr>
            <p:ph type="sldNum" sz="quarter" idx="5"/>
          </p:nvPr>
        </p:nvSpPr>
        <p:spPr/>
        <p:txBody>
          <a:bodyPr/>
          <a:lstStyle/>
          <a:p>
            <a:fld id="{28A1076D-0232-EB4F-8ECE-E351504A25B4}" type="slidenum">
              <a:rPr lang="en-US" smtClean="0"/>
              <a:t>41</a:t>
            </a:fld>
            <a:endParaRPr lang="en-US"/>
          </a:p>
        </p:txBody>
      </p:sp>
    </p:spTree>
    <p:extLst>
      <p:ext uri="{BB962C8B-B14F-4D97-AF65-F5344CB8AC3E}">
        <p14:creationId xmlns:p14="http://schemas.microsoft.com/office/powerpoint/2010/main" val="1233426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had a lot of information presented this evening, so here is a quick summary of what you can do over the next 17 months to help with some of the big decisions that are coming up. Please reach out and ask questions early so that we can help you find the right fit for you and come up with plans for navigating the change from school to life after SACE. </a:t>
            </a:r>
          </a:p>
          <a:p>
            <a:endParaRPr lang="en-US" dirty="0"/>
          </a:p>
          <a:p>
            <a:r>
              <a:rPr lang="en-US" dirty="0"/>
              <a:t>I’ll now hand back to Teresa </a:t>
            </a:r>
            <a:r>
              <a:rPr lang="en-US" dirty="0" err="1"/>
              <a:t>Hanel</a:t>
            </a:r>
            <a:r>
              <a:rPr lang="en-US" dirty="0"/>
              <a:t> to conclude this evening’s presentation.</a:t>
            </a:r>
          </a:p>
        </p:txBody>
      </p:sp>
      <p:sp>
        <p:nvSpPr>
          <p:cNvPr id="4" name="Slide Number Placeholder 3"/>
          <p:cNvSpPr>
            <a:spLocks noGrp="1"/>
          </p:cNvSpPr>
          <p:nvPr>
            <p:ph type="sldNum" sz="quarter" idx="5"/>
          </p:nvPr>
        </p:nvSpPr>
        <p:spPr/>
        <p:txBody>
          <a:bodyPr/>
          <a:lstStyle/>
          <a:p>
            <a:fld id="{28A1076D-0232-EB4F-8ECE-E351504A25B4}" type="slidenum">
              <a:rPr lang="en-US" smtClean="0"/>
              <a:t>42</a:t>
            </a:fld>
            <a:endParaRPr lang="en-US"/>
          </a:p>
        </p:txBody>
      </p:sp>
    </p:spTree>
    <p:extLst>
      <p:ext uri="{BB962C8B-B14F-4D97-AF65-F5344CB8AC3E}">
        <p14:creationId xmlns:p14="http://schemas.microsoft.com/office/powerpoint/2010/main" val="1406563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1076D-0232-EB4F-8ECE-E351504A25B4}" type="slidenum">
              <a:rPr lang="en-US" smtClean="0"/>
              <a:t>43</a:t>
            </a:fld>
            <a:endParaRPr lang="en-US"/>
          </a:p>
        </p:txBody>
      </p:sp>
    </p:spTree>
    <p:extLst>
      <p:ext uri="{BB962C8B-B14F-4D97-AF65-F5344CB8AC3E}">
        <p14:creationId xmlns:p14="http://schemas.microsoft.com/office/powerpoint/2010/main" val="363014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1076D-0232-EB4F-8ECE-E351504A25B4}" type="slidenum">
              <a:rPr lang="en-US" smtClean="0"/>
              <a:t>44</a:t>
            </a:fld>
            <a:endParaRPr lang="en-US"/>
          </a:p>
        </p:txBody>
      </p:sp>
    </p:spTree>
    <p:extLst>
      <p:ext uri="{BB962C8B-B14F-4D97-AF65-F5344CB8AC3E}">
        <p14:creationId xmlns:p14="http://schemas.microsoft.com/office/powerpoint/2010/main" val="139638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34 options that students can study at Year 12.</a:t>
            </a:r>
          </a:p>
          <a:p>
            <a:endParaRPr lang="en-US" dirty="0"/>
          </a:p>
          <a:p>
            <a:r>
              <a:rPr lang="en-US" dirty="0"/>
              <a:t>I will talk about the subject areas shortly, including the university options. </a:t>
            </a:r>
          </a:p>
          <a:p>
            <a:r>
              <a:rPr lang="en-US" dirty="0"/>
              <a:t>Mark Kelly will talk about the VET options as well</a:t>
            </a:r>
          </a:p>
        </p:txBody>
      </p:sp>
      <p:sp>
        <p:nvSpPr>
          <p:cNvPr id="4" name="Slide Number Placeholder 3"/>
          <p:cNvSpPr>
            <a:spLocks noGrp="1"/>
          </p:cNvSpPr>
          <p:nvPr>
            <p:ph type="sldNum" sz="quarter" idx="5"/>
          </p:nvPr>
        </p:nvSpPr>
        <p:spPr/>
        <p:txBody>
          <a:bodyPr/>
          <a:lstStyle/>
          <a:p>
            <a:fld id="{28A1076D-0232-EB4F-8ECE-E351504A25B4}" type="slidenum">
              <a:rPr lang="en-US" smtClean="0"/>
              <a:t>5</a:t>
            </a:fld>
            <a:endParaRPr lang="en-US"/>
          </a:p>
        </p:txBody>
      </p:sp>
    </p:spTree>
    <p:extLst>
      <p:ext uri="{BB962C8B-B14F-4D97-AF65-F5344CB8AC3E}">
        <p14:creationId xmlns:p14="http://schemas.microsoft.com/office/powerpoint/2010/main" val="322179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Starting with the different areas – English has four streams at Year 12.</a:t>
            </a:r>
          </a:p>
          <a:p>
            <a:endParaRPr lang="en-US"/>
          </a:p>
          <a:p>
            <a:r>
              <a:rPr lang="en-US"/>
              <a:t>English Literary Studies has an exam component worth 15% and goes for 90 minutes- and it will be done online. The subject has a focus on skills and strategies to interpret text.</a:t>
            </a:r>
          </a:p>
          <a:p>
            <a:endParaRPr lang="en-US"/>
          </a:p>
          <a:p>
            <a:r>
              <a:rPr lang="en-US"/>
              <a:t>English – no exam- they will explore the purpose of text</a:t>
            </a:r>
          </a:p>
          <a:p>
            <a:r>
              <a:rPr lang="en-US"/>
              <a:t>Essential English – no exam – here the students will respond to text.</a:t>
            </a:r>
          </a:p>
          <a:p>
            <a:endParaRPr lang="en-US"/>
          </a:p>
          <a:p>
            <a:r>
              <a:rPr lang="en-US"/>
              <a:t>EAL – has an exam 2 and half hours – this is for students where English is not their first language</a:t>
            </a:r>
          </a:p>
          <a:p>
            <a:endParaRPr lang="en-US"/>
          </a:p>
          <a:p>
            <a:r>
              <a:rPr lang="en-US"/>
              <a:t>Current Teachers can help students to decide which is the best pathway for term.</a:t>
            </a:r>
          </a:p>
          <a:p>
            <a:endParaRPr lang="en-US"/>
          </a:p>
          <a:p>
            <a:r>
              <a:rPr lang="en-US"/>
              <a:t>That is in all the subject areas - the teachers currently at Year 11 can provide the best advice for the which subject they are suited.</a:t>
            </a:r>
          </a:p>
          <a:p>
            <a:r>
              <a:rPr lang="en-US"/>
              <a:t>I have included the Head of Faculty in each of the areas as well with their contact details – so in this case it is Michael </a:t>
            </a:r>
            <a:r>
              <a:rPr lang="en-US" err="1"/>
              <a:t>Rodenburg</a:t>
            </a:r>
            <a:endParaRPr lang="en-US"/>
          </a:p>
        </p:txBody>
      </p:sp>
      <p:sp>
        <p:nvSpPr>
          <p:cNvPr id="4" name="Slide Number Placeholder 3"/>
          <p:cNvSpPr>
            <a:spLocks noGrp="1"/>
          </p:cNvSpPr>
          <p:nvPr>
            <p:ph type="sldNum" sz="quarter" idx="5"/>
          </p:nvPr>
        </p:nvSpPr>
        <p:spPr/>
        <p:txBody>
          <a:bodyPr/>
          <a:lstStyle/>
          <a:p>
            <a:fld id="{28A1076D-0232-EB4F-8ECE-E351504A25B4}" type="slidenum">
              <a:rPr lang="en-US" smtClean="0"/>
              <a:t>6</a:t>
            </a:fld>
            <a:endParaRPr lang="en-US"/>
          </a:p>
        </p:txBody>
      </p:sp>
    </p:spTree>
    <p:extLst>
      <p:ext uri="{BB962C8B-B14F-4D97-AF65-F5344CB8AC3E}">
        <p14:creationId xmlns:p14="http://schemas.microsoft.com/office/powerpoint/2010/main" val="412736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In the Sciences – we have Chemistry, Physics and Biology and Psychology</a:t>
            </a:r>
          </a:p>
          <a:p>
            <a:endParaRPr lang="en-US"/>
          </a:p>
          <a:p>
            <a:r>
              <a:rPr lang="en-US"/>
              <a:t>Students need to ensure that they are familiar with the SATAC guide – making sure that they are choosing correctly for University courses.</a:t>
            </a:r>
          </a:p>
          <a:p>
            <a:endParaRPr lang="en-US"/>
          </a:p>
          <a:p>
            <a:r>
              <a:rPr lang="en-US"/>
              <a:t>Pre-requisites and assumed knowledge are important here.</a:t>
            </a:r>
          </a:p>
          <a:p>
            <a:r>
              <a:rPr lang="en-US"/>
              <a:t>An example – Flinders Uni Chemistry is a pre-requisite for Forensic and Analytical Science</a:t>
            </a:r>
          </a:p>
          <a:p>
            <a:r>
              <a:rPr lang="en-US"/>
              <a:t>Or Veterinary Bioscience at Adelaide </a:t>
            </a:r>
            <a:r>
              <a:rPr lang="en-US" err="1"/>
              <a:t>uni</a:t>
            </a:r>
            <a:r>
              <a:rPr lang="en-US"/>
              <a:t> has a pre- req of one of Biology, Chemistry or </a:t>
            </a:r>
            <a:r>
              <a:rPr lang="en-US" err="1"/>
              <a:t>Maths</a:t>
            </a:r>
            <a:r>
              <a:rPr lang="en-US"/>
              <a:t> Methods and assumed knowledge of Physics</a:t>
            </a:r>
            <a:endParaRPr lang="en-US">
              <a:cs typeface="Calibri"/>
            </a:endParaRPr>
          </a:p>
          <a:p>
            <a:r>
              <a:rPr lang="en-US"/>
              <a:t>Pre-requisite means a student MUST have studied the subject. Assumed knowledge means that students should expect that particular subject content but don’t have to demonstrate a background in it. </a:t>
            </a:r>
            <a:endParaRPr lang="en-US">
              <a:cs typeface="Calibri" panose="020F0502020204030204"/>
            </a:endParaRPr>
          </a:p>
          <a:p>
            <a:endParaRPr lang="en-US"/>
          </a:p>
          <a:p>
            <a:endParaRPr lang="en-US"/>
          </a:p>
          <a:p>
            <a:r>
              <a:rPr lang="en-US"/>
              <a:t>Year 12 Biology and Psychology can be studied at year 12 level without having previously studied in year 11.</a:t>
            </a:r>
          </a:p>
        </p:txBody>
      </p:sp>
      <p:sp>
        <p:nvSpPr>
          <p:cNvPr id="4" name="Slide Number Placeholder 3"/>
          <p:cNvSpPr>
            <a:spLocks noGrp="1"/>
          </p:cNvSpPr>
          <p:nvPr>
            <p:ph type="sldNum" sz="quarter" idx="5"/>
          </p:nvPr>
        </p:nvSpPr>
        <p:spPr/>
        <p:txBody>
          <a:bodyPr/>
          <a:lstStyle/>
          <a:p>
            <a:fld id="{28A1076D-0232-EB4F-8ECE-E351504A25B4}" type="slidenum">
              <a:rPr lang="en-US" smtClean="0"/>
              <a:t>7</a:t>
            </a:fld>
            <a:endParaRPr lang="en-US"/>
          </a:p>
        </p:txBody>
      </p:sp>
    </p:spTree>
    <p:extLst>
      <p:ext uri="{BB962C8B-B14F-4D97-AF65-F5344CB8AC3E}">
        <p14:creationId xmlns:p14="http://schemas.microsoft.com/office/powerpoint/2010/main" val="30244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And this is the same for Agriculture, Nutrition or Sport Science.</a:t>
            </a:r>
          </a:p>
          <a:p>
            <a:r>
              <a:rPr lang="en-US"/>
              <a:t>So if you didn’t study this in Year 11 and you had a definite interest then it’s possible to do this.</a:t>
            </a:r>
          </a:p>
          <a:p>
            <a:endParaRPr lang="en-US"/>
          </a:p>
          <a:p>
            <a:r>
              <a:rPr lang="en-US"/>
              <a:t>Ag, Sport Science have no exam</a:t>
            </a:r>
          </a:p>
          <a:p>
            <a:r>
              <a:rPr lang="en-US"/>
              <a:t>But Chem, Physic, Biology, Psych, Nutrition all have exams and are two hours</a:t>
            </a:r>
          </a:p>
          <a:p>
            <a:endParaRPr lang="en-US"/>
          </a:p>
          <a:p>
            <a:r>
              <a:rPr lang="en-US"/>
              <a:t>Biol, Psych and Nutrition are all online examinations</a:t>
            </a:r>
          </a:p>
          <a:p>
            <a:endParaRPr lang="en-US"/>
          </a:p>
          <a:p>
            <a:r>
              <a:rPr lang="en-US"/>
              <a:t>Nutrition looks at food production and the role of nutrients in the body, as well as social and environmental issues.</a:t>
            </a:r>
          </a:p>
          <a:p>
            <a:endParaRPr lang="en-US"/>
          </a:p>
          <a:p>
            <a:r>
              <a:rPr lang="en-US"/>
              <a:t>The Head of Faculty is Michelle McGrath and I have included her details on this slide.</a:t>
            </a:r>
          </a:p>
        </p:txBody>
      </p:sp>
      <p:sp>
        <p:nvSpPr>
          <p:cNvPr id="4" name="Slide Number Placeholder 3"/>
          <p:cNvSpPr>
            <a:spLocks noGrp="1"/>
          </p:cNvSpPr>
          <p:nvPr>
            <p:ph type="sldNum" sz="quarter" idx="5"/>
          </p:nvPr>
        </p:nvSpPr>
        <p:spPr/>
        <p:txBody>
          <a:bodyPr/>
          <a:lstStyle/>
          <a:p>
            <a:fld id="{28A1076D-0232-EB4F-8ECE-E351504A25B4}" type="slidenum">
              <a:rPr lang="en-US" smtClean="0"/>
              <a:t>8</a:t>
            </a:fld>
            <a:endParaRPr lang="en-US"/>
          </a:p>
        </p:txBody>
      </p:sp>
    </p:spTree>
    <p:extLst>
      <p:ext uri="{BB962C8B-B14F-4D97-AF65-F5344CB8AC3E}">
        <p14:creationId xmlns:p14="http://schemas.microsoft.com/office/powerpoint/2010/main" val="674323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err="1"/>
              <a:t>Maths</a:t>
            </a:r>
            <a:r>
              <a:rPr lang="en-US"/>
              <a:t> like English has four streams as well. All of the subjects have exams and they are all now two hours.</a:t>
            </a:r>
          </a:p>
          <a:p>
            <a:endParaRPr lang="en-US"/>
          </a:p>
          <a:p>
            <a:r>
              <a:rPr lang="en-US"/>
              <a:t>Essential </a:t>
            </a:r>
            <a:r>
              <a:rPr lang="en-US" err="1"/>
              <a:t>Maths</a:t>
            </a:r>
            <a:r>
              <a:rPr lang="en-US"/>
              <a:t> – has an emphasis on practical skills in the workplace</a:t>
            </a:r>
          </a:p>
          <a:p>
            <a:r>
              <a:rPr lang="en-US"/>
              <a:t>General </a:t>
            </a:r>
            <a:r>
              <a:rPr lang="en-US" err="1"/>
              <a:t>Maths</a:t>
            </a:r>
            <a:r>
              <a:rPr lang="en-US"/>
              <a:t> – prepares students for tertiary courses that have a non- specialized background in </a:t>
            </a:r>
            <a:r>
              <a:rPr lang="en-US" err="1"/>
              <a:t>Maths</a:t>
            </a:r>
            <a:r>
              <a:rPr lang="en-US"/>
              <a:t> like Early Childhood Teaching, Primary Teaching and some commerce areas</a:t>
            </a:r>
          </a:p>
          <a:p>
            <a:r>
              <a:rPr lang="en-US" err="1"/>
              <a:t>Maths</a:t>
            </a:r>
            <a:r>
              <a:rPr lang="en-US"/>
              <a:t> Methods – prepares students for further study in </a:t>
            </a:r>
            <a:r>
              <a:rPr lang="en-US" err="1"/>
              <a:t>Maths</a:t>
            </a:r>
            <a:r>
              <a:rPr lang="en-US"/>
              <a:t>, Economics, Computer Science and the Sciences</a:t>
            </a:r>
          </a:p>
          <a:p>
            <a:r>
              <a:rPr lang="en-US"/>
              <a:t>Specialist </a:t>
            </a:r>
            <a:r>
              <a:rPr lang="en-US" err="1"/>
              <a:t>Maths</a:t>
            </a:r>
            <a:r>
              <a:rPr lang="en-US"/>
              <a:t> – is studied with </a:t>
            </a:r>
            <a:r>
              <a:rPr lang="en-US" err="1"/>
              <a:t>Maths</a:t>
            </a:r>
            <a:r>
              <a:rPr lang="en-US"/>
              <a:t> Methods – this is for students who want to study mathematical science, engineering, space science and computer science.</a:t>
            </a:r>
          </a:p>
          <a:p>
            <a:endParaRPr lang="en-US"/>
          </a:p>
          <a:p>
            <a:r>
              <a:rPr lang="en-US"/>
              <a:t>Olga Kumar can help you with subject choices here, as well as the current subject teachers</a:t>
            </a:r>
          </a:p>
          <a:p>
            <a:endParaRPr lang="en-US"/>
          </a:p>
        </p:txBody>
      </p:sp>
      <p:sp>
        <p:nvSpPr>
          <p:cNvPr id="4" name="Slide Number Placeholder 3"/>
          <p:cNvSpPr>
            <a:spLocks noGrp="1"/>
          </p:cNvSpPr>
          <p:nvPr>
            <p:ph type="sldNum" sz="quarter" idx="5"/>
          </p:nvPr>
        </p:nvSpPr>
        <p:spPr/>
        <p:txBody>
          <a:bodyPr/>
          <a:lstStyle/>
          <a:p>
            <a:fld id="{28A1076D-0232-EB4F-8ECE-E351504A25B4}" type="slidenum">
              <a:rPr lang="en-US" smtClean="0"/>
              <a:t>9</a:t>
            </a:fld>
            <a:endParaRPr lang="en-US"/>
          </a:p>
        </p:txBody>
      </p:sp>
    </p:spTree>
    <p:extLst>
      <p:ext uri="{BB962C8B-B14F-4D97-AF65-F5344CB8AC3E}">
        <p14:creationId xmlns:p14="http://schemas.microsoft.com/office/powerpoint/2010/main" val="11708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3630-28B4-C840-8CF1-E386A37DF5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AAFF746-7FD6-4846-AAFD-C98548B69EFC}"/>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D7AC35-CDDE-564B-B721-DFC4ADB5B7A0}"/>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5" name="Footer Placeholder 4">
            <a:extLst>
              <a:ext uri="{FF2B5EF4-FFF2-40B4-BE49-F238E27FC236}">
                <a16:creationId xmlns:a16="http://schemas.microsoft.com/office/drawing/2014/main" id="{03CDC840-4894-5948-9B08-5C77C4DBE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11CD6-59C7-0646-BF4D-378A5523B6C6}"/>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281827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48D9-6687-C441-AAAD-89DD33990D7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1A9FCA-2DEE-4E4F-8996-421674D6F0F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34D559-D6AD-DA40-9DB6-FEC1C51FA8FF}"/>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5" name="Footer Placeholder 4">
            <a:extLst>
              <a:ext uri="{FF2B5EF4-FFF2-40B4-BE49-F238E27FC236}">
                <a16:creationId xmlns:a16="http://schemas.microsoft.com/office/drawing/2014/main" id="{A62C3FEF-8B1B-9E4F-943C-630D151D9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6BE82-A6E7-8840-9C11-5E81B6350940}"/>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30753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F5C654-3490-484B-B902-C17D806AEE09}"/>
              </a:ext>
            </a:extLst>
          </p:cNvPr>
          <p:cNvSpPr>
            <a:spLocks noGrp="1"/>
          </p:cNvSpPr>
          <p:nvPr>
            <p:ph type="title" orient="vert"/>
          </p:nvPr>
        </p:nvSpPr>
        <p:spPr>
          <a:xfrm>
            <a:off x="8724899"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7706C6-9DA8-E84D-96D8-46BEB1670B72}"/>
              </a:ext>
            </a:extLst>
          </p:cNvPr>
          <p:cNvSpPr>
            <a:spLocks noGrp="1"/>
          </p:cNvSpPr>
          <p:nvPr>
            <p:ph type="body" orient="vert" idx="1"/>
          </p:nvPr>
        </p:nvSpPr>
        <p:spPr>
          <a:xfrm>
            <a:off x="838199"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98BC1D-9BA0-B14C-A10F-C80CC2A8B919}"/>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5" name="Footer Placeholder 4">
            <a:extLst>
              <a:ext uri="{FF2B5EF4-FFF2-40B4-BE49-F238E27FC236}">
                <a16:creationId xmlns:a16="http://schemas.microsoft.com/office/drawing/2014/main" id="{CC1D3067-1E2A-9448-A983-69D457B11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3F7A0-591B-7C42-9B41-360C79F93A59}"/>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336943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3" y="685801"/>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4" y="2063395"/>
            <a:ext cx="3310128" cy="576262"/>
          </a:xfrm>
        </p:spPr>
        <p:txBody>
          <a:bodyPr anchor="b">
            <a:noAutofit/>
          </a:bodyPr>
          <a:lstStyle>
            <a:lvl1pPr marL="0" indent="0" algn="ctr">
              <a:lnSpc>
                <a:spcPct val="90000"/>
              </a:lnSpc>
              <a:buNone/>
              <a:defRPr sz="2400" b="0">
                <a:solidFill>
                  <a:schemeClr val="accent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4" y="2639658"/>
            <a:ext cx="3310128" cy="2734928"/>
          </a:xfrm>
        </p:spPr>
        <p:txBody>
          <a:bodyPr anchor="t">
            <a:normAutofit/>
          </a:bodyPr>
          <a:lstStyle>
            <a:lvl1pPr marL="0" indent="0" algn="ctr">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3" y="2063395"/>
            <a:ext cx="3310128" cy="576262"/>
          </a:xfrm>
        </p:spPr>
        <p:txBody>
          <a:bodyPr anchor="b">
            <a:noAutofit/>
          </a:bodyPr>
          <a:lstStyle>
            <a:lvl1pPr marL="0" indent="0" algn="ctr">
              <a:lnSpc>
                <a:spcPct val="90000"/>
              </a:lnSpc>
              <a:buNone/>
              <a:defRPr sz="2400" b="0">
                <a:solidFill>
                  <a:schemeClr val="accent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1" y="2063395"/>
            <a:ext cx="3310128" cy="576262"/>
          </a:xfrm>
        </p:spPr>
        <p:txBody>
          <a:bodyPr anchor="b">
            <a:noAutofit/>
          </a:bodyPr>
          <a:lstStyle>
            <a:lvl1pPr marL="0" indent="0" algn="ctr">
              <a:lnSpc>
                <a:spcPct val="90000"/>
              </a:lnSpc>
              <a:buNone/>
              <a:defRPr sz="2400" b="0">
                <a:solidFill>
                  <a:schemeClr val="accent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1" y="2639658"/>
            <a:ext cx="3310128" cy="2734928"/>
          </a:xfrm>
        </p:spPr>
        <p:txBody>
          <a:bodyPr anchor="t">
            <a:normAutofit/>
          </a:bodyPr>
          <a:lstStyle>
            <a:lvl1pPr marL="0" indent="0" algn="ctr">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a:t>7/28/23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extLst>
      <p:ext uri="{BB962C8B-B14F-4D97-AF65-F5344CB8AC3E}">
        <p14:creationId xmlns:p14="http://schemas.microsoft.com/office/powerpoint/2010/main" val="196669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57BC-D528-AC40-84BD-3D4F85F3AE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0328E7-022E-AC4D-A147-CE361C5FBE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879E87-7953-F640-81E9-524FB28E6BED}"/>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5" name="Footer Placeholder 4">
            <a:extLst>
              <a:ext uri="{FF2B5EF4-FFF2-40B4-BE49-F238E27FC236}">
                <a16:creationId xmlns:a16="http://schemas.microsoft.com/office/drawing/2014/main" id="{447BD91C-229B-8243-9F69-0E1D024D1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E2C80-B0E6-8748-BB4A-F5034CE3ADF2}"/>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163443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AAF6-5475-D444-8289-24E61B6080E3}"/>
              </a:ext>
            </a:extLst>
          </p:cNvPr>
          <p:cNvSpPr>
            <a:spLocks noGrp="1"/>
          </p:cNvSpPr>
          <p:nvPr>
            <p:ph type="title"/>
          </p:nvPr>
        </p:nvSpPr>
        <p:spPr>
          <a:xfrm>
            <a:off x="831852"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6B75D29-E98C-7A4F-A633-3D6B638E8BB6}"/>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650DDF-D20F-5648-B5D9-DDCD2BFEDB41}"/>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5" name="Footer Placeholder 4">
            <a:extLst>
              <a:ext uri="{FF2B5EF4-FFF2-40B4-BE49-F238E27FC236}">
                <a16:creationId xmlns:a16="http://schemas.microsoft.com/office/drawing/2014/main" id="{1DC8C814-DB5D-3446-B699-4102A889A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F48AD-2C3D-F441-9A79-F1D6AF65E782}"/>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164171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4C212-7378-1941-A4AA-6B83EEEE01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FF7C60-1A29-F44F-B454-15D50B57A518}"/>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ED6B6C9-BBF1-7046-9D11-AF4BD3E4B7F6}"/>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110DA5D-D6C3-1B4A-A03D-904AF8910C63}"/>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6" name="Footer Placeholder 5">
            <a:extLst>
              <a:ext uri="{FF2B5EF4-FFF2-40B4-BE49-F238E27FC236}">
                <a16:creationId xmlns:a16="http://schemas.microsoft.com/office/drawing/2014/main" id="{29BE4B5B-8E5D-B845-AB0E-618DD3020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C215-60F0-AE49-BAF8-D84CEB8883F6}"/>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31981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84A2-17F3-FC44-9B1F-D9FACC17FECF}"/>
              </a:ext>
            </a:extLst>
          </p:cNvPr>
          <p:cNvSpPr>
            <a:spLocks noGrp="1"/>
          </p:cNvSpPr>
          <p:nvPr>
            <p:ph type="title"/>
          </p:nvPr>
        </p:nvSpPr>
        <p:spPr>
          <a:xfrm>
            <a:off x="839789"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5B46FC-EBC2-0F4F-9A40-6AD2B4E286F1}"/>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B0F39F6-791A-AE47-BED1-DD40F08FA4C1}"/>
              </a:ext>
            </a:extLst>
          </p:cNvPr>
          <p:cNvSpPr>
            <a:spLocks noGrp="1"/>
          </p:cNvSpPr>
          <p:nvPr>
            <p:ph sz="half" idx="2"/>
          </p:nvPr>
        </p:nvSpPr>
        <p:spPr>
          <a:xfrm>
            <a:off x="839789"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B1E382C-1EB8-3746-9B16-68DB0C63F7D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B1A973-76D0-CB4E-A2EC-E51A74CB2975}"/>
              </a:ext>
            </a:extLst>
          </p:cNvPr>
          <p:cNvSpPr>
            <a:spLocks noGrp="1"/>
          </p:cNvSpPr>
          <p:nvPr>
            <p:ph sz="quarter" idx="4"/>
          </p:nvPr>
        </p:nvSpPr>
        <p:spPr>
          <a:xfrm>
            <a:off x="6172202"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EB0DEC2-BCB8-E64F-B1E2-B2EA9E0005A8}"/>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8" name="Footer Placeholder 7">
            <a:extLst>
              <a:ext uri="{FF2B5EF4-FFF2-40B4-BE49-F238E27FC236}">
                <a16:creationId xmlns:a16="http://schemas.microsoft.com/office/drawing/2014/main" id="{E0384252-C521-A04A-91CF-9CC560660E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A20D5D-BC4C-1D4C-A2C6-E352982BB244}"/>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110865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56F9-ADF3-3140-AA02-185103C5B6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6BBAFAC-BC7D-9B47-A4D2-89FDE5CC784D}"/>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4" name="Footer Placeholder 3">
            <a:extLst>
              <a:ext uri="{FF2B5EF4-FFF2-40B4-BE49-F238E27FC236}">
                <a16:creationId xmlns:a16="http://schemas.microsoft.com/office/drawing/2014/main" id="{6EDBA09B-94CF-654F-B9AC-7D6828A1C7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EE74F3-7823-4A47-B117-348FCD2A09B8}"/>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209526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DD6049-4309-AE46-82C8-251BD6925F31}"/>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3" name="Footer Placeholder 2">
            <a:extLst>
              <a:ext uri="{FF2B5EF4-FFF2-40B4-BE49-F238E27FC236}">
                <a16:creationId xmlns:a16="http://schemas.microsoft.com/office/drawing/2014/main" id="{AA032B79-630C-0948-A162-13ECAB915A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35594C-EFD4-1343-BEE7-C45E29E3816C}"/>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238313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17C4-9353-8F4D-9324-8D4A8EDDD1F8}"/>
              </a:ext>
            </a:extLst>
          </p:cNvPr>
          <p:cNvSpPr>
            <a:spLocks noGrp="1"/>
          </p:cNvSpPr>
          <p:nvPr>
            <p:ph type="title"/>
          </p:nvPr>
        </p:nvSpPr>
        <p:spPr>
          <a:xfrm>
            <a:off x="839790" y="457200"/>
            <a:ext cx="3932236"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2341C8D-A0AD-9F4D-AB1F-0B8B93E14F9C}"/>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8AC53E4-A13C-A849-8D9B-55CD2AE6608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844B89-3C7A-AB41-9263-A9DFA3CA2736}"/>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6" name="Footer Placeholder 5">
            <a:extLst>
              <a:ext uri="{FF2B5EF4-FFF2-40B4-BE49-F238E27FC236}">
                <a16:creationId xmlns:a16="http://schemas.microsoft.com/office/drawing/2014/main" id="{1203E9E5-EB84-7147-AFF4-018FD2B3A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3C32D-A55D-464E-925B-B164D4DA5C61}"/>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376066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3EFF-058C-5740-A8B6-9B852F230526}"/>
              </a:ext>
            </a:extLst>
          </p:cNvPr>
          <p:cNvSpPr>
            <a:spLocks noGrp="1"/>
          </p:cNvSpPr>
          <p:nvPr>
            <p:ph type="title"/>
          </p:nvPr>
        </p:nvSpPr>
        <p:spPr>
          <a:xfrm>
            <a:off x="839790" y="457200"/>
            <a:ext cx="3932236"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2505D6-8856-8D4A-A00C-73C709EE859C}"/>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9C12132F-5BC8-4F46-AF16-BDBD8726B7B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A0504E-6F48-5B4A-A251-764C0D8D83EE}"/>
              </a:ext>
            </a:extLst>
          </p:cNvPr>
          <p:cNvSpPr>
            <a:spLocks noGrp="1"/>
          </p:cNvSpPr>
          <p:nvPr>
            <p:ph type="dt" sz="half" idx="10"/>
          </p:nvPr>
        </p:nvSpPr>
        <p:spPr/>
        <p:txBody>
          <a:bodyPr/>
          <a:lstStyle/>
          <a:p>
            <a:fld id="{1B59C540-72C2-B54B-9FB8-F4F38873B1DC}" type="datetimeFigureOut">
              <a:rPr lang="en-US" smtClean="0"/>
              <a:t>7/28/23</a:t>
            </a:fld>
            <a:endParaRPr lang="en-US"/>
          </a:p>
        </p:txBody>
      </p:sp>
      <p:sp>
        <p:nvSpPr>
          <p:cNvPr id="6" name="Footer Placeholder 5">
            <a:extLst>
              <a:ext uri="{FF2B5EF4-FFF2-40B4-BE49-F238E27FC236}">
                <a16:creationId xmlns:a16="http://schemas.microsoft.com/office/drawing/2014/main" id="{9855B80D-9085-CA4C-93EF-2C3D966ED7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22AD8-6004-FE4A-B0DF-8171A8383237}"/>
              </a:ext>
            </a:extLst>
          </p:cNvPr>
          <p:cNvSpPr>
            <a:spLocks noGrp="1"/>
          </p:cNvSpPr>
          <p:nvPr>
            <p:ph type="sldNum" sz="quarter" idx="12"/>
          </p:nvPr>
        </p:nvSpPr>
        <p:spPr/>
        <p:txBody>
          <a:bodyPr/>
          <a:lstStyle/>
          <a:p>
            <a:fld id="{6E7DD4B3-17F7-484B-A30A-BDACC1FE171E}" type="slidenum">
              <a:rPr lang="en-US" smtClean="0"/>
              <a:t>‹#›</a:t>
            </a:fld>
            <a:endParaRPr lang="en-US"/>
          </a:p>
        </p:txBody>
      </p:sp>
    </p:spTree>
    <p:extLst>
      <p:ext uri="{BB962C8B-B14F-4D97-AF65-F5344CB8AC3E}">
        <p14:creationId xmlns:p14="http://schemas.microsoft.com/office/powerpoint/2010/main" val="122264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DE77C-E54B-7F4D-9EFC-EA754E773C83}"/>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85E936-D182-A64B-94CD-B7003F896902}"/>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3CBAEF-5719-9D4C-B8DB-E630770657A2}"/>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9C540-72C2-B54B-9FB8-F4F38873B1DC}" type="datetimeFigureOut">
              <a:rPr lang="en-US" smtClean="0"/>
              <a:t>7/28/23</a:t>
            </a:fld>
            <a:endParaRPr lang="en-US"/>
          </a:p>
        </p:txBody>
      </p:sp>
      <p:sp>
        <p:nvSpPr>
          <p:cNvPr id="5" name="Footer Placeholder 4">
            <a:extLst>
              <a:ext uri="{FF2B5EF4-FFF2-40B4-BE49-F238E27FC236}">
                <a16:creationId xmlns:a16="http://schemas.microsoft.com/office/drawing/2014/main" id="{4698647A-F6B3-7640-8EA5-BFE4A5FC41F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7FC921-508F-9B44-884E-23D6055D158D}"/>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D4B3-17F7-484B-A30A-BDACC1FE171E}" type="slidenum">
              <a:rPr lang="en-US" smtClean="0"/>
              <a:t>‹#›</a:t>
            </a:fld>
            <a:endParaRPr lang="en-US"/>
          </a:p>
        </p:txBody>
      </p:sp>
    </p:spTree>
    <p:extLst>
      <p:ext uri="{BB962C8B-B14F-4D97-AF65-F5344CB8AC3E}">
        <p14:creationId xmlns:p14="http://schemas.microsoft.com/office/powerpoint/2010/main" val="302049058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hyperlink" Target="mailto:ntrinh@scotch.sa.edu.au"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notesSlide" Target="../notesSlides/notesSlide11.xml"/><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mailto:apatterson@scotch.sa.edu.au"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mailto:ntriglau@scotch.sa.edu.au" TargetMode="External"/><Relationship Id="rId5" Type="http://schemas.openxmlformats.org/officeDocument/2006/relationships/hyperlink" Target="mailto:bnickels@scotch.sa.edu.au"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0.m4a"/><Relationship Id="rId7"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audio" Target="../media/media21.m4a"/><Relationship Id="rId5" Type="http://schemas.microsoft.com/office/2007/relationships/media" Target="../media/media21.m4a"/><Relationship Id="rId4" Type="http://schemas.openxmlformats.org/officeDocument/2006/relationships/audio" Target="../media/media20.m4a"/></Relationships>
</file>

<file path=ppt/slides/_rels/slide2.xml.rels><?xml version="1.0" encoding="UTF-8" standalone="yes"?>
<Relationships xmlns="http://schemas.openxmlformats.org/package/2006/relationships"><Relationship Id="rId8" Type="http://schemas.openxmlformats.org/officeDocument/2006/relationships/hyperlink" Target="mailto:jrainey@scotch.sa.edu.au" TargetMode="External"/><Relationship Id="rId3" Type="http://schemas.openxmlformats.org/officeDocument/2006/relationships/slideLayout" Target="../slideLayouts/slideLayout2.xml"/><Relationship Id="rId7" Type="http://schemas.openxmlformats.org/officeDocument/2006/relationships/hyperlink" Target="mailto:ssmith@scotch.sa.edu.au"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mailto:bsorensen@scotch.sa.edu.au" TargetMode="External"/><Relationship Id="rId5" Type="http://schemas.openxmlformats.org/officeDocument/2006/relationships/hyperlink" Target="mailto:thanel@scotch.sa.edu.au" TargetMode="External"/><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png"/><Relationship Id="rId4" Type="http://schemas.openxmlformats.org/officeDocument/2006/relationships/notesSlide" Target="../notesSlides/notesSlide19.xml"/><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3.m4a"/><Relationship Id="rId1" Type="http://schemas.microsoft.com/office/2007/relationships/media" Target="../media/media23.m4a"/><Relationship Id="rId5" Type="http://schemas.openxmlformats.org/officeDocument/2006/relationships/image" Target="../media/image3.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3.png"/><Relationship Id="rId5" Type="http://schemas.openxmlformats.org/officeDocument/2006/relationships/image" Target="../media/image18.tiff"/><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3.png"/><Relationship Id="rId5" Type="http://schemas.openxmlformats.org/officeDocument/2006/relationships/hyperlink" Target="https://www.satac.edu.au/pages/scaling" TargetMode="Externa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5" Type="http://schemas.openxmlformats.org/officeDocument/2006/relationships/image" Target="../media/image3.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png"/><Relationship Id="rId4" Type="http://schemas.openxmlformats.org/officeDocument/2006/relationships/notesSlide" Target="../notesSlides/notesSlide25.xml"/><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3.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slideLayout" Target="../slideLayouts/slideLayout2.xml"/><Relationship Id="rId7" Type="http://schemas.openxmlformats.org/officeDocument/2006/relationships/chart" Target="../charts/chart3.xml"/><Relationship Id="rId2" Type="http://schemas.openxmlformats.org/officeDocument/2006/relationships/audio" Target="../media/media30.m4a"/><Relationship Id="rId1" Type="http://schemas.microsoft.com/office/2007/relationships/media" Target="../media/media30.m4a"/><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27.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3.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4.m4a"/><Relationship Id="rId1" Type="http://schemas.microsoft.com/office/2007/relationships/media" Target="../media/media34.m4a"/><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audio" Target="../media/media36.m4a"/><Relationship Id="rId1" Type="http://schemas.microsoft.com/office/2007/relationships/media" Target="../media/media36.m4a"/><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study.unisa.edu.au/study-with-us/entry-pathways/?_gl=1*1pyqtrq*_gcl_au*NDcwNTE5NjQxLjE2OTAwMTIxNTQ" TargetMode="External"/><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hyperlink" Target="https://www.adelaide.edu.au/study/undergraduate/entry-pathways" TargetMode="External"/><Relationship Id="rId5" Type="http://schemas.openxmlformats.org/officeDocument/2006/relationships/hyperlink" Target="https://www.flinders.edu.au/study/pathways" TargetMode="Externa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www.flinders.edu.au/study/pathways/year-12-entry/research-project" TargetMode="External"/><Relationship Id="rId2" Type="http://schemas.openxmlformats.org/officeDocument/2006/relationships/audio" Target="../media/media38.m4a"/><Relationship Id="rId1" Type="http://schemas.microsoft.com/office/2007/relationships/media" Target="../media/media38.m4a"/><Relationship Id="rId6" Type="http://schemas.openxmlformats.org/officeDocument/2006/relationships/hyperlink" Target="https://www.flinders.edu.au/study/pathways/year-12-entry/school-recommendation-program" TargetMode="External"/><Relationship Id="rId5" Type="http://schemas.openxmlformats.org/officeDocument/2006/relationships/hyperlink" Target="https://www.flinders.edu.au/study/pathways/year-12-entry/unitest" TargetMode="Externa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www.flinders.edu.au/content/dam/documents/study/domestic/pathways/elite-athletes-admission-scheme.pdf" TargetMode="External"/><Relationship Id="rId2" Type="http://schemas.openxmlformats.org/officeDocument/2006/relationships/audio" Target="../media/media39.m4a"/><Relationship Id="rId1" Type="http://schemas.microsoft.com/office/2007/relationships/media" Target="../media/media39.m4a"/><Relationship Id="rId6" Type="http://schemas.openxmlformats.org/officeDocument/2006/relationships/hyperlink" Target="https://www.flinders.edu.au/study/sport/elite-athletes" TargetMode="External"/><Relationship Id="rId5" Type="http://schemas.openxmlformats.org/officeDocument/2006/relationships/hyperlink" Target="https://www.adelaide.edu.au/stem/academy/year-12-students" TargetMode="Externa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m4a"/><Relationship Id="rId1" Type="http://schemas.microsoft.com/office/2007/relationships/media" Target="../media/media40.m4a"/><Relationship Id="rId5" Type="http://schemas.openxmlformats.org/officeDocument/2006/relationships/image" Target="../media/image3.png"/><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m4a"/><Relationship Id="rId1" Type="http://schemas.microsoft.com/office/2007/relationships/media" Target="../media/media41.m4a"/><Relationship Id="rId5" Type="http://schemas.openxmlformats.org/officeDocument/2006/relationships/image" Target="../media/image3.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2.m4a"/><Relationship Id="rId1" Type="http://schemas.microsoft.com/office/2007/relationships/media" Target="../media/media42.m4a"/><Relationship Id="rId5" Type="http://schemas.openxmlformats.org/officeDocument/2006/relationships/image" Target="../media/image3.png"/><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3.m4a"/><Relationship Id="rId1" Type="http://schemas.microsoft.com/office/2007/relationships/media" Target="../media/media43.m4a"/><Relationship Id="rId6" Type="http://schemas.openxmlformats.org/officeDocument/2006/relationships/hyperlink" Target="https://unisa.edu.au/about-unisa/creating-a-university-for-the-future/#faqs" TargetMode="External"/><Relationship Id="rId5" Type="http://schemas.openxmlformats.org/officeDocument/2006/relationships/image" Target="../media/image5.jpeg"/><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m4a"/><Relationship Id="rId1" Type="http://schemas.microsoft.com/office/2007/relationships/media" Target="../media/media44.m4a"/><Relationship Id="rId5" Type="http://schemas.openxmlformats.org/officeDocument/2006/relationships/image" Target="../media/image3.png"/><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8" Type="http://schemas.openxmlformats.org/officeDocument/2006/relationships/hyperlink" Target="mailto:jrainey@scotch.sa.edu.au" TargetMode="External"/><Relationship Id="rId3" Type="http://schemas.openxmlformats.org/officeDocument/2006/relationships/slideLayout" Target="../slideLayouts/slideLayout2.xml"/><Relationship Id="rId7" Type="http://schemas.openxmlformats.org/officeDocument/2006/relationships/hyperlink" Target="mailto:ssmith@scotch.sa.edu.au" TargetMode="External"/><Relationship Id="rId2" Type="http://schemas.openxmlformats.org/officeDocument/2006/relationships/audio" Target="../media/media45.m4a"/><Relationship Id="rId1" Type="http://schemas.microsoft.com/office/2007/relationships/media" Target="../media/media45.m4a"/><Relationship Id="rId6" Type="http://schemas.openxmlformats.org/officeDocument/2006/relationships/hyperlink" Target="mailto:bsorensen@scotch.sa.edu.au" TargetMode="External"/><Relationship Id="rId5" Type="http://schemas.openxmlformats.org/officeDocument/2006/relationships/hyperlink" Target="mailto:thanel@scotch.sa.edu.au" TargetMode="External"/><Relationship Id="rId4" Type="http://schemas.openxmlformats.org/officeDocument/2006/relationships/notesSlide" Target="../notesSlides/notesSlide42.xml"/><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6.m4a"/><Relationship Id="rId1" Type="http://schemas.microsoft.com/office/2007/relationships/media" Target="../media/media46.m4a"/><Relationship Id="rId6" Type="http://schemas.openxmlformats.org/officeDocument/2006/relationships/image" Target="../media/image3.png"/><Relationship Id="rId5" Type="http://schemas.openxmlformats.org/officeDocument/2006/relationships/image" Target="../media/image36.jpeg"/><Relationship Id="rId4"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flinders.edu.au/study/schools-teachers/extension-studies" TargetMode="External"/><Relationship Id="rId5" Type="http://schemas.openxmlformats.org/officeDocument/2006/relationships/hyperlink" Target="https://www.adelaide.edu.au/headstart/"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jpeg"/><Relationship Id="rId5" Type="http://schemas.openxmlformats.org/officeDocument/2006/relationships/hyperlink" Target="mailto:mrodenburg@scotch.sa.edu.au"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mailto:mmcgrath@scotch.sa.edu.au" TargetMode="External"/><Relationship Id="rId5" Type="http://schemas.openxmlformats.org/officeDocument/2006/relationships/image" Target="../media/image7.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8FF93-8485-4640-B935-883A573F7BB4}"/>
              </a:ext>
            </a:extLst>
          </p:cNvPr>
          <p:cNvSpPr>
            <a:spLocks noGrp="1"/>
          </p:cNvSpPr>
          <p:nvPr>
            <p:ph type="ctrTitle"/>
          </p:nvPr>
        </p:nvSpPr>
        <p:spPr>
          <a:xfrm>
            <a:off x="1011948" y="857251"/>
            <a:ext cx="6219582" cy="3160113"/>
          </a:xfrm>
        </p:spPr>
        <p:txBody>
          <a:bodyPr anchor="b">
            <a:normAutofit/>
          </a:bodyPr>
          <a:lstStyle/>
          <a:p>
            <a:pPr algn="l"/>
            <a:r>
              <a:rPr lang="en-US" sz="4800" b="1" dirty="0">
                <a:solidFill>
                  <a:srgbClr val="FFFFFF"/>
                </a:solidFill>
                <a:latin typeface="Calibri"/>
                <a:cs typeface="Calibri"/>
              </a:rPr>
              <a:t>Year 12 Information night 2024</a:t>
            </a:r>
          </a:p>
        </p:txBody>
      </p:sp>
      <p:sp>
        <p:nvSpPr>
          <p:cNvPr id="22" name="Rectangle 21">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281BE7D-46CF-3843-8E51-3EAEB13273EA}"/>
              </a:ext>
            </a:extLst>
          </p:cNvPr>
          <p:cNvSpPr>
            <a:spLocks noGrp="1"/>
          </p:cNvSpPr>
          <p:nvPr>
            <p:ph type="subTitle" idx="1"/>
          </p:nvPr>
        </p:nvSpPr>
        <p:spPr>
          <a:xfrm>
            <a:off x="1105661" y="4800600"/>
            <a:ext cx="5179879" cy="1200149"/>
          </a:xfrm>
        </p:spPr>
        <p:txBody>
          <a:bodyPr anchor="t">
            <a:normAutofit/>
          </a:bodyPr>
          <a:lstStyle/>
          <a:p>
            <a:pPr algn="l"/>
            <a:endParaRPr lang="en-US">
              <a:solidFill>
                <a:srgbClr val="FFFFFF"/>
              </a:solidFill>
            </a:endParaRPr>
          </a:p>
        </p:txBody>
      </p:sp>
      <p:pic>
        <p:nvPicPr>
          <p:cNvPr id="7" name="Graphic 6" descr="Financial">
            <a:extLst>
              <a:ext uri="{FF2B5EF4-FFF2-40B4-BE49-F238E27FC236}">
                <a16:creationId xmlns:a16="http://schemas.microsoft.com/office/drawing/2014/main" id="{250D3CF9-D722-4B47-8B68-7CC35820F3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60981" y="1842090"/>
            <a:ext cx="3173819" cy="3173819"/>
          </a:xfrm>
          <a:prstGeom prst="rect">
            <a:avLst/>
          </a:prstGeom>
        </p:spPr>
      </p:pic>
      <p:pic>
        <p:nvPicPr>
          <p:cNvPr id="5" name="Audio Recording 28 Jul 2023 at 1:16:47 pm">
            <a:hlinkClick r:id="" action="ppaction://media"/>
            <a:extLst>
              <a:ext uri="{FF2B5EF4-FFF2-40B4-BE49-F238E27FC236}">
                <a16:creationId xmlns:a16="http://schemas.microsoft.com/office/drawing/2014/main" id="{3985DF9B-76C3-569C-AE75-24B0EBE05E6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83200" y="3519791"/>
            <a:ext cx="812800" cy="812800"/>
          </a:xfrm>
          <a:prstGeom prst="rect">
            <a:avLst/>
          </a:prstGeom>
        </p:spPr>
      </p:pic>
    </p:spTree>
    <p:extLst>
      <p:ext uri="{BB962C8B-B14F-4D97-AF65-F5344CB8AC3E}">
        <p14:creationId xmlns:p14="http://schemas.microsoft.com/office/powerpoint/2010/main" val="39404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DAF80-6E2C-654D-B703-C38AD1DA41C6}"/>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b="1" kern="1200">
                <a:solidFill>
                  <a:schemeClr val="accent1"/>
                </a:solidFill>
                <a:latin typeface="+mj-lt"/>
                <a:ea typeface="+mj-ea"/>
                <a:cs typeface="+mj-cs"/>
              </a:rPr>
              <a:t>Languages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985F42-8B6E-DB42-9226-C1DA5234973E}"/>
              </a:ext>
            </a:extLst>
          </p:cNvPr>
          <p:cNvSpPr>
            <a:spLocks noGrp="1"/>
          </p:cNvSpPr>
          <p:nvPr>
            <p:ph idx="1"/>
          </p:nvPr>
        </p:nvSpPr>
        <p:spPr>
          <a:xfrm>
            <a:off x="4976030" y="963508"/>
            <a:ext cx="6250940" cy="2304627"/>
          </a:xfrm>
        </p:spPr>
        <p:txBody>
          <a:bodyPr vert="horz" lIns="91440" tIns="45720" rIns="91440" bIns="45720" rtlCol="0" anchor="b">
            <a:normAutofit/>
          </a:bodyPr>
          <a:lstStyle/>
          <a:p>
            <a:pPr marL="0"/>
            <a:r>
              <a:rPr lang="en-US" sz="2000"/>
              <a:t>Year 12 </a:t>
            </a:r>
          </a:p>
          <a:p>
            <a:r>
              <a:rPr lang="en-US" sz="2000"/>
              <a:t>French Stage 2 (Continuers)</a:t>
            </a:r>
          </a:p>
          <a:p>
            <a:r>
              <a:rPr lang="en-US" sz="2000"/>
              <a:t>Chinese Stage 2 (Background Speakers)</a:t>
            </a:r>
          </a:p>
          <a:p>
            <a:r>
              <a:rPr lang="en-US" sz="2000"/>
              <a:t>External Languages </a:t>
            </a:r>
          </a:p>
          <a:p>
            <a:pPr marL="0"/>
            <a:endParaRPr lang="en-US" sz="2000"/>
          </a:p>
          <a:p>
            <a:pPr marL="0"/>
            <a:endParaRPr lang="en-US" sz="2000"/>
          </a:p>
        </p:txBody>
      </p:sp>
      <p:sp>
        <p:nvSpPr>
          <p:cNvPr id="4" name="TextBox 3">
            <a:extLst>
              <a:ext uri="{FF2B5EF4-FFF2-40B4-BE49-F238E27FC236}">
                <a16:creationId xmlns:a16="http://schemas.microsoft.com/office/drawing/2014/main" id="{52B8DF0F-4010-A545-B471-09F97D9AC209}"/>
              </a:ext>
            </a:extLst>
          </p:cNvPr>
          <p:cNvSpPr txBox="1"/>
          <p:nvPr/>
        </p:nvSpPr>
        <p:spPr>
          <a:xfrm>
            <a:off x="4976030" y="3589866"/>
            <a:ext cx="6250940" cy="2304628"/>
          </a:xfrm>
          <a:prstGeom prst="rect">
            <a:avLst/>
          </a:prstGeom>
        </p:spPr>
        <p:txBody>
          <a:bodyPr vert="horz" lIns="91440" tIns="45720" rIns="91440" bIns="45720" rtlCol="0">
            <a:normAutofit/>
          </a:bodyPr>
          <a:lstStyle/>
          <a:p>
            <a:pPr indent="-228603">
              <a:lnSpc>
                <a:spcPct val="90000"/>
              </a:lnSpc>
              <a:spcAft>
                <a:spcPts val="600"/>
              </a:spcAft>
              <a:buFont typeface="Arial" panose="020B0604020202020204" pitchFamily="34" charset="0"/>
              <a:buChar char="•"/>
            </a:pPr>
            <a:r>
              <a:rPr lang="en-US" sz="2000"/>
              <a:t>Head of Languages – </a:t>
            </a:r>
            <a:r>
              <a:rPr lang="en-US" sz="2000" err="1"/>
              <a:t>Nhu</a:t>
            </a:r>
            <a:r>
              <a:rPr lang="en-US" sz="2000"/>
              <a:t> Trinh</a:t>
            </a:r>
          </a:p>
          <a:p>
            <a:pPr>
              <a:lnSpc>
                <a:spcPct val="90000"/>
              </a:lnSpc>
              <a:spcAft>
                <a:spcPts val="600"/>
              </a:spcAft>
            </a:pPr>
            <a:r>
              <a:rPr lang="en-US" sz="2000">
                <a:hlinkClick r:id="rId5"/>
              </a:rPr>
              <a:t>ntrinh@scotch.sa.edu.au</a:t>
            </a:r>
            <a:endParaRPr lang="en-US" sz="2000"/>
          </a:p>
          <a:p>
            <a:pPr>
              <a:lnSpc>
                <a:spcPct val="90000"/>
              </a:lnSpc>
              <a:spcAft>
                <a:spcPts val="600"/>
              </a:spcAft>
            </a:pPr>
            <a:endParaRPr lang="en-US" sz="2000"/>
          </a:p>
        </p:txBody>
      </p:sp>
      <p:pic>
        <p:nvPicPr>
          <p:cNvPr id="5" name="Audio Recording 28 Jul 2023 at 1:25:56 pm">
            <a:hlinkClick r:id="" action="ppaction://media"/>
            <a:extLst>
              <a:ext uri="{FF2B5EF4-FFF2-40B4-BE49-F238E27FC236}">
                <a16:creationId xmlns:a16="http://schemas.microsoft.com/office/drawing/2014/main" id="{7433819A-2E15-620C-075C-4D3819FA64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83860" y="4719320"/>
            <a:ext cx="812800" cy="812800"/>
          </a:xfrm>
          <a:prstGeom prst="rect">
            <a:avLst/>
          </a:prstGeom>
        </p:spPr>
      </p:pic>
    </p:spTree>
    <p:extLst>
      <p:ext uri="{BB962C8B-B14F-4D97-AF65-F5344CB8AC3E}">
        <p14:creationId xmlns:p14="http://schemas.microsoft.com/office/powerpoint/2010/main" val="27766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1BF7-2D60-2745-8211-AC9A549FCA2C}"/>
              </a:ext>
            </a:extLst>
          </p:cNvPr>
          <p:cNvSpPr>
            <a:spLocks noGrp="1"/>
          </p:cNvSpPr>
          <p:nvPr>
            <p:ph type="title"/>
          </p:nvPr>
        </p:nvSpPr>
        <p:spPr>
          <a:xfrm>
            <a:off x="391378" y="320675"/>
            <a:ext cx="11407487" cy="1325563"/>
          </a:xfrm>
        </p:spPr>
        <p:txBody>
          <a:bodyPr>
            <a:normAutofit/>
          </a:bodyPr>
          <a:lstStyle/>
          <a:p>
            <a:r>
              <a:rPr lang="en-US" sz="5400" b="1">
                <a:latin typeface="Calibri"/>
                <a:cs typeface="Calibri"/>
              </a:rPr>
              <a:t>Health and PE</a:t>
            </a:r>
          </a:p>
        </p:txBody>
      </p:sp>
      <p:graphicFrame>
        <p:nvGraphicFramePr>
          <p:cNvPr id="59" name="Content Placeholder 2">
            <a:extLst>
              <a:ext uri="{FF2B5EF4-FFF2-40B4-BE49-F238E27FC236}">
                <a16:creationId xmlns:a16="http://schemas.microsoft.com/office/drawing/2014/main" id="{ADB8FF09-E615-4818-9DB1-5E2E096D38F4}"/>
              </a:ext>
            </a:extLst>
          </p:cNvPr>
          <p:cNvGraphicFramePr>
            <a:graphicFrameLocks noGrp="1"/>
          </p:cNvGraphicFramePr>
          <p:nvPr>
            <p:ph idx="1"/>
            <p:extLst>
              <p:ext uri="{D42A27DB-BD31-4B8C-83A1-F6EECF244321}">
                <p14:modId xmlns:p14="http://schemas.microsoft.com/office/powerpoint/2010/main" val="944035976"/>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564B9E36-3A43-AA42-9B25-54F950F23513}"/>
              </a:ext>
            </a:extLst>
          </p:cNvPr>
          <p:cNvSpPr txBox="1"/>
          <p:nvPr/>
        </p:nvSpPr>
        <p:spPr>
          <a:xfrm>
            <a:off x="1072055" y="6022428"/>
            <a:ext cx="9601200" cy="369332"/>
          </a:xfrm>
          <a:prstGeom prst="rect">
            <a:avLst/>
          </a:prstGeom>
          <a:noFill/>
        </p:spPr>
        <p:txBody>
          <a:bodyPr wrap="square" rtlCol="0">
            <a:spAutoFit/>
          </a:bodyPr>
          <a:lstStyle/>
          <a:p>
            <a:r>
              <a:rPr lang="en-US"/>
              <a:t>Head of Health and PE – Mark </a:t>
            </a:r>
            <a:r>
              <a:rPr lang="en-US" err="1"/>
              <a:t>Goreham</a:t>
            </a:r>
            <a:r>
              <a:rPr lang="en-US"/>
              <a:t> </a:t>
            </a:r>
            <a:r>
              <a:rPr lang="en-US" err="1"/>
              <a:t>mgoreham@scotch.sa.edu.au</a:t>
            </a:r>
            <a:endParaRPr lang="en-US"/>
          </a:p>
        </p:txBody>
      </p:sp>
      <p:pic>
        <p:nvPicPr>
          <p:cNvPr id="4" name="Audio Recording 28 Jul 2023 at 1:26:45 pm">
            <a:hlinkClick r:id="" action="ppaction://media"/>
            <a:extLst>
              <a:ext uri="{FF2B5EF4-FFF2-40B4-BE49-F238E27FC236}">
                <a16:creationId xmlns:a16="http://schemas.microsoft.com/office/drawing/2014/main" id="{909839A5-8084-97CC-3E7D-8389933DCDE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7080" y="5601820"/>
            <a:ext cx="812800" cy="812800"/>
          </a:xfrm>
          <a:prstGeom prst="rect">
            <a:avLst/>
          </a:prstGeom>
        </p:spPr>
      </p:pic>
    </p:spTree>
    <p:extLst>
      <p:ext uri="{BB962C8B-B14F-4D97-AF65-F5344CB8AC3E}">
        <p14:creationId xmlns:p14="http://schemas.microsoft.com/office/powerpoint/2010/main" val="390051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1D67-586D-4444-840E-9B3FB8977DBD}"/>
              </a:ext>
            </a:extLst>
          </p:cNvPr>
          <p:cNvSpPr>
            <a:spLocks noGrp="1"/>
          </p:cNvSpPr>
          <p:nvPr>
            <p:ph type="ctrTitle"/>
          </p:nvPr>
        </p:nvSpPr>
        <p:spPr>
          <a:xfrm>
            <a:off x="567509" y="2074363"/>
            <a:ext cx="3028125" cy="299956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b="1">
                <a:solidFill>
                  <a:srgbClr val="FFFFFF"/>
                </a:solidFill>
              </a:rPr>
              <a:t>Technologies</a:t>
            </a:r>
          </a:p>
        </p:txBody>
      </p:sp>
      <p:graphicFrame>
        <p:nvGraphicFramePr>
          <p:cNvPr id="7" name="Table 6">
            <a:extLst>
              <a:ext uri="{FF2B5EF4-FFF2-40B4-BE49-F238E27FC236}">
                <a16:creationId xmlns:a16="http://schemas.microsoft.com/office/drawing/2014/main" id="{49274D1C-50ED-1947-B5B7-06614B9A4502}"/>
              </a:ext>
            </a:extLst>
          </p:cNvPr>
          <p:cNvGraphicFramePr>
            <a:graphicFrameLocks noGrp="1"/>
          </p:cNvGraphicFramePr>
          <p:nvPr>
            <p:extLst>
              <p:ext uri="{D42A27DB-BD31-4B8C-83A1-F6EECF244321}">
                <p14:modId xmlns:p14="http://schemas.microsoft.com/office/powerpoint/2010/main" val="4257572856"/>
              </p:ext>
            </p:extLst>
          </p:nvPr>
        </p:nvGraphicFramePr>
        <p:xfrm>
          <a:off x="4038601" y="1361078"/>
          <a:ext cx="7188201" cy="4472472"/>
        </p:xfrm>
        <a:graphic>
          <a:graphicData uri="http://schemas.openxmlformats.org/drawingml/2006/table">
            <a:tbl>
              <a:tblPr firstRow="1" bandRow="1">
                <a:tableStyleId>{3B4B98B0-60AC-42C2-AFA5-B58CD77FA1E5}</a:tableStyleId>
              </a:tblPr>
              <a:tblGrid>
                <a:gridCol w="2550447">
                  <a:extLst>
                    <a:ext uri="{9D8B030D-6E8A-4147-A177-3AD203B41FA5}">
                      <a16:colId xmlns:a16="http://schemas.microsoft.com/office/drawing/2014/main" val="3339370739"/>
                    </a:ext>
                  </a:extLst>
                </a:gridCol>
                <a:gridCol w="2052968">
                  <a:extLst>
                    <a:ext uri="{9D8B030D-6E8A-4147-A177-3AD203B41FA5}">
                      <a16:colId xmlns:a16="http://schemas.microsoft.com/office/drawing/2014/main" val="3088311227"/>
                    </a:ext>
                  </a:extLst>
                </a:gridCol>
                <a:gridCol w="2584786">
                  <a:extLst>
                    <a:ext uri="{9D8B030D-6E8A-4147-A177-3AD203B41FA5}">
                      <a16:colId xmlns:a16="http://schemas.microsoft.com/office/drawing/2014/main" val="967113163"/>
                    </a:ext>
                  </a:extLst>
                </a:gridCol>
              </a:tblGrid>
              <a:tr h="456894">
                <a:tc>
                  <a:txBody>
                    <a:bodyPr/>
                    <a:lstStyle/>
                    <a:p>
                      <a:pPr algn="ctr"/>
                      <a:r>
                        <a:rPr lang="en-US" sz="1200"/>
                        <a:t>Subject</a:t>
                      </a:r>
                    </a:p>
                  </a:txBody>
                  <a:tcPr marL="62002" marR="62002" marT="31001" marB="31001"/>
                </a:tc>
                <a:tc>
                  <a:txBody>
                    <a:bodyPr/>
                    <a:lstStyle/>
                    <a:p>
                      <a:pPr algn="ctr"/>
                      <a:r>
                        <a:rPr lang="en-US" sz="1200"/>
                        <a:t>Stage 1 Subjects</a:t>
                      </a:r>
                    </a:p>
                    <a:p>
                      <a:pPr algn="ctr"/>
                      <a:r>
                        <a:rPr lang="en-US" sz="1200"/>
                        <a:t>(1 Semester &amp; 10 credits)</a:t>
                      </a:r>
                    </a:p>
                  </a:txBody>
                  <a:tcPr marL="62002" marR="62002" marT="31001" marB="31001"/>
                </a:tc>
                <a:tc>
                  <a:txBody>
                    <a:bodyPr/>
                    <a:lstStyle/>
                    <a:p>
                      <a:pPr algn="ctr"/>
                      <a:r>
                        <a:rPr lang="en-US" sz="1200"/>
                        <a:t>Stage 2 Subjects</a:t>
                      </a:r>
                    </a:p>
                    <a:p>
                      <a:pPr algn="ctr"/>
                      <a:r>
                        <a:rPr lang="en-US" sz="1200"/>
                        <a:t>(20 credits)</a:t>
                      </a:r>
                    </a:p>
                  </a:txBody>
                  <a:tcPr marL="62002" marR="62002" marT="31001" marB="31001"/>
                </a:tc>
                <a:extLst>
                  <a:ext uri="{0D108BD9-81ED-4DB2-BD59-A6C34878D82A}">
                    <a16:rowId xmlns:a16="http://schemas.microsoft.com/office/drawing/2014/main" val="3589351807"/>
                  </a:ext>
                </a:extLst>
              </a:tr>
              <a:tr h="456894">
                <a:tc>
                  <a:txBody>
                    <a:bodyPr/>
                    <a:lstStyle/>
                    <a:p>
                      <a:r>
                        <a:rPr lang="en-US" sz="1200"/>
                        <a:t>Design, Technology &amp; Engineering – Material Solutions ( Wood or Metal)</a:t>
                      </a:r>
                    </a:p>
                  </a:txBody>
                  <a:tcPr marL="62002" marR="62002" marT="31001" marB="310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Stage 1 – 10 credits</a:t>
                      </a:r>
                    </a:p>
                  </a:txBody>
                  <a:tcPr marL="62002" marR="62002" marT="31001" marB="310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Stage 2 - 20 credits</a:t>
                      </a:r>
                    </a:p>
                  </a:txBody>
                  <a:tcPr marL="62002" marR="62002" marT="31001" marB="31001"/>
                </a:tc>
                <a:extLst>
                  <a:ext uri="{0D108BD9-81ED-4DB2-BD59-A6C34878D82A}">
                    <a16:rowId xmlns:a16="http://schemas.microsoft.com/office/drawing/2014/main" val="3678530004"/>
                  </a:ext>
                </a:extLst>
              </a:tr>
              <a:tr h="636390">
                <a:tc>
                  <a:txBody>
                    <a:bodyPr/>
                    <a:lstStyle/>
                    <a:p>
                      <a:endParaRPr lang="en-US" sz="1200"/>
                    </a:p>
                    <a:p>
                      <a:r>
                        <a:rPr lang="en-US" sz="1200"/>
                        <a:t>Food &amp; Hospitality</a:t>
                      </a:r>
                    </a:p>
                    <a:p>
                      <a:endParaRPr lang="en-US" sz="1200"/>
                    </a:p>
                  </a:txBody>
                  <a:tcPr marL="62002" marR="62002" marT="31001" marB="31001"/>
                </a:tc>
                <a:tc>
                  <a:txBody>
                    <a:bodyPr/>
                    <a:lstStyle/>
                    <a:p>
                      <a:r>
                        <a:rPr lang="en-US" sz="1200"/>
                        <a:t>Stage 1 – 10 credits</a:t>
                      </a:r>
                    </a:p>
                  </a:txBody>
                  <a:tcPr marL="62002" marR="62002" marT="31001" marB="310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Stage 2 – 20 credits</a:t>
                      </a:r>
                    </a:p>
                  </a:txBody>
                  <a:tcPr marL="62002" marR="62002" marT="31001" marB="31001"/>
                </a:tc>
                <a:extLst>
                  <a:ext uri="{0D108BD9-81ED-4DB2-BD59-A6C34878D82A}">
                    <a16:rowId xmlns:a16="http://schemas.microsoft.com/office/drawing/2014/main" val="2074804499"/>
                  </a:ext>
                </a:extLst>
              </a:tr>
              <a:tr h="1488998">
                <a:tc>
                  <a:txBody>
                    <a:bodyPr/>
                    <a:lstStyle/>
                    <a:p>
                      <a:r>
                        <a:rPr lang="en-US" sz="1200"/>
                        <a:t>Art</a:t>
                      </a:r>
                    </a:p>
                    <a:p>
                      <a:endParaRPr lang="en-US" sz="700"/>
                    </a:p>
                    <a:p>
                      <a:r>
                        <a:rPr lang="en-US" sz="1200"/>
                        <a:t>Photography</a:t>
                      </a:r>
                    </a:p>
                    <a:p>
                      <a:endParaRPr lang="en-US" sz="700"/>
                    </a:p>
                    <a:p>
                      <a:r>
                        <a:rPr lang="en-US" sz="1200"/>
                        <a:t>Design</a:t>
                      </a:r>
                    </a:p>
                    <a:p>
                      <a:endParaRPr lang="en-US" sz="700"/>
                    </a:p>
                    <a:p>
                      <a:r>
                        <a:rPr lang="en-US" sz="1200"/>
                        <a:t>(Stage 2 only with approval from Head of Faculty)</a:t>
                      </a:r>
                    </a:p>
                    <a:p>
                      <a:endParaRPr lang="en-US" sz="1200"/>
                    </a:p>
                  </a:txBody>
                  <a:tcPr marL="62002" marR="62002" marT="31001" marB="310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Stage 1 – 10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Stage 1 – 10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Stage 1 – 10 credits</a:t>
                      </a:r>
                    </a:p>
                    <a:p>
                      <a:endParaRPr lang="en-US" sz="1200"/>
                    </a:p>
                  </a:txBody>
                  <a:tcPr marL="62002" marR="62002" marT="31001" marB="31001"/>
                </a:tc>
                <a:tc>
                  <a:txBody>
                    <a:bodyPr/>
                    <a:lstStyle/>
                    <a:p>
                      <a:r>
                        <a:rPr lang="en-US" sz="1200"/>
                        <a:t>Visual Art – Art 20 credits</a:t>
                      </a:r>
                    </a:p>
                    <a:p>
                      <a:r>
                        <a:rPr lang="en-US" sz="1200"/>
                        <a:t> or </a:t>
                      </a:r>
                    </a:p>
                    <a:p>
                      <a:r>
                        <a:rPr lang="en-US" sz="1200"/>
                        <a:t>Visual Art – Design 20 credits</a:t>
                      </a:r>
                    </a:p>
                    <a:p>
                      <a:r>
                        <a:rPr lang="en-US" sz="1200"/>
                        <a:t>Creative Arts – Photography 20 credits</a:t>
                      </a:r>
                    </a:p>
                    <a:p>
                      <a:endParaRPr lang="en-US" sz="1200"/>
                    </a:p>
                    <a:p>
                      <a:r>
                        <a:rPr lang="en-US" sz="1200"/>
                        <a:t>(students </a:t>
                      </a:r>
                      <a:r>
                        <a:rPr lang="en-US" sz="1200" b="1"/>
                        <a:t>CANNOT</a:t>
                      </a:r>
                      <a:r>
                        <a:rPr lang="en-US" sz="1200"/>
                        <a:t> study both Art and Design)</a:t>
                      </a:r>
                    </a:p>
                  </a:txBody>
                  <a:tcPr marL="62002" marR="62002" marT="31001" marB="31001"/>
                </a:tc>
                <a:extLst>
                  <a:ext uri="{0D108BD9-81ED-4DB2-BD59-A6C34878D82A}">
                    <a16:rowId xmlns:a16="http://schemas.microsoft.com/office/drawing/2014/main" val="801480816"/>
                  </a:ext>
                </a:extLst>
              </a:tr>
              <a:tr h="976402">
                <a:tc>
                  <a:txBody>
                    <a:bodyPr/>
                    <a:lstStyle/>
                    <a:p>
                      <a:endParaRPr lang="en-US" sz="1200"/>
                    </a:p>
                    <a:p>
                      <a:r>
                        <a:rPr lang="en-US" sz="1200"/>
                        <a:t>Design, Technology &amp; Engineering – Textiles</a:t>
                      </a:r>
                    </a:p>
                    <a:p>
                      <a:endParaRPr lang="en-US" sz="1200"/>
                    </a:p>
                    <a:p>
                      <a:r>
                        <a:rPr lang="en-US" sz="1200"/>
                        <a:t>Digital Technology</a:t>
                      </a:r>
                    </a:p>
                  </a:txBody>
                  <a:tcPr marL="62002" marR="62002" marT="31001" marB="31001"/>
                </a:tc>
                <a:tc>
                  <a:txBody>
                    <a:bodyPr/>
                    <a:lstStyle/>
                    <a:p>
                      <a:endParaRPr lang="en-US" sz="600"/>
                    </a:p>
                    <a:p>
                      <a:r>
                        <a:rPr lang="en-US" sz="1200"/>
                        <a:t>Stage 1 – 10 credits</a:t>
                      </a:r>
                    </a:p>
                    <a:p>
                      <a:endParaRPr lang="en-US" sz="1200"/>
                    </a:p>
                    <a:p>
                      <a:endParaRPr lang="en-US" sz="1200"/>
                    </a:p>
                    <a:p>
                      <a:r>
                        <a:rPr lang="en-US" sz="1200"/>
                        <a:t>Stage 1 – 10 or 20 credits</a:t>
                      </a:r>
                    </a:p>
                  </a:txBody>
                  <a:tcPr marL="62002" marR="62002" marT="31001" marB="310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Stage 2 – 20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Stage 2 – 20 credits</a:t>
                      </a:r>
                    </a:p>
                  </a:txBody>
                  <a:tcPr marL="62002" marR="62002" marT="31001" marB="31001"/>
                </a:tc>
                <a:extLst>
                  <a:ext uri="{0D108BD9-81ED-4DB2-BD59-A6C34878D82A}">
                    <a16:rowId xmlns:a16="http://schemas.microsoft.com/office/drawing/2014/main" val="3993000765"/>
                  </a:ext>
                </a:extLst>
              </a:tr>
              <a:tr h="456894">
                <a:tc>
                  <a:txBody>
                    <a:bodyPr/>
                    <a:lstStyle/>
                    <a:p>
                      <a:endParaRPr lang="en-US" sz="1200"/>
                    </a:p>
                    <a:p>
                      <a:r>
                        <a:rPr lang="en-US" sz="1200"/>
                        <a:t>Film Making</a:t>
                      </a:r>
                    </a:p>
                  </a:txBody>
                  <a:tcPr marL="62002" marR="62002" marT="31001" marB="31001"/>
                </a:tc>
                <a:tc>
                  <a:txBody>
                    <a:bodyPr/>
                    <a:lstStyle/>
                    <a:p>
                      <a:r>
                        <a:rPr lang="en-US" sz="1200"/>
                        <a:t>Stage 1- 10 credits</a:t>
                      </a:r>
                    </a:p>
                  </a:txBody>
                  <a:tcPr marL="62002" marR="62002" marT="31001" marB="310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Stage 2 – 20 credits</a:t>
                      </a:r>
                    </a:p>
                  </a:txBody>
                  <a:tcPr marL="62002" marR="62002" marT="31001" marB="31001"/>
                </a:tc>
                <a:extLst>
                  <a:ext uri="{0D108BD9-81ED-4DB2-BD59-A6C34878D82A}">
                    <a16:rowId xmlns:a16="http://schemas.microsoft.com/office/drawing/2014/main" val="884628379"/>
                  </a:ext>
                </a:extLst>
              </a:tr>
            </a:tbl>
          </a:graphicData>
        </a:graphic>
      </p:graphicFrame>
      <p:sp>
        <p:nvSpPr>
          <p:cNvPr id="3" name="TextBox 2">
            <a:extLst>
              <a:ext uri="{FF2B5EF4-FFF2-40B4-BE49-F238E27FC236}">
                <a16:creationId xmlns:a16="http://schemas.microsoft.com/office/drawing/2014/main" id="{5F477547-CFBD-2A4B-86AB-893ACCE0AD6C}"/>
              </a:ext>
            </a:extLst>
          </p:cNvPr>
          <p:cNvSpPr txBox="1"/>
          <p:nvPr/>
        </p:nvSpPr>
        <p:spPr>
          <a:xfrm>
            <a:off x="4038600" y="5864772"/>
            <a:ext cx="7328338" cy="369332"/>
          </a:xfrm>
          <a:prstGeom prst="rect">
            <a:avLst/>
          </a:prstGeom>
          <a:noFill/>
        </p:spPr>
        <p:txBody>
          <a:bodyPr wrap="square" rtlCol="0">
            <a:spAutoFit/>
          </a:bodyPr>
          <a:lstStyle/>
          <a:p>
            <a:r>
              <a:rPr lang="en-US"/>
              <a:t>Head of Technologies – Amanda Johnson </a:t>
            </a:r>
            <a:r>
              <a:rPr lang="en-US" err="1"/>
              <a:t>ajohnson@scotch.sa.edu.au</a:t>
            </a:r>
            <a:endParaRPr lang="en-US"/>
          </a:p>
        </p:txBody>
      </p:sp>
      <p:pic>
        <p:nvPicPr>
          <p:cNvPr id="4" name="Audio Recording 28 Jul 2023 at 1:29:57 pm">
            <a:hlinkClick r:id="" action="ppaction://media"/>
            <a:extLst>
              <a:ext uri="{FF2B5EF4-FFF2-40B4-BE49-F238E27FC236}">
                <a16:creationId xmlns:a16="http://schemas.microsoft.com/office/drawing/2014/main" id="{79A7E8F1-17D2-981E-BCAD-E31E9D1D63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7917" y="5213778"/>
            <a:ext cx="812800" cy="812800"/>
          </a:xfrm>
          <a:prstGeom prst="rect">
            <a:avLst/>
          </a:prstGeom>
        </p:spPr>
      </p:pic>
    </p:spTree>
    <p:extLst>
      <p:ext uri="{BB962C8B-B14F-4D97-AF65-F5344CB8AC3E}">
        <p14:creationId xmlns:p14="http://schemas.microsoft.com/office/powerpoint/2010/main" val="35269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54DA9-E3FB-0E4B-AF59-68E6B5269162}"/>
              </a:ext>
            </a:extLst>
          </p:cNvPr>
          <p:cNvSpPr>
            <a:spLocks noGrp="1"/>
          </p:cNvSpPr>
          <p:nvPr>
            <p:ph type="title"/>
          </p:nvPr>
        </p:nvSpPr>
        <p:spPr>
          <a:xfrm>
            <a:off x="686834" y="1153572"/>
            <a:ext cx="3200400" cy="4461163"/>
          </a:xfrm>
        </p:spPr>
        <p:txBody>
          <a:bodyPr>
            <a:normAutofit/>
          </a:bodyPr>
          <a:lstStyle/>
          <a:p>
            <a:r>
              <a:rPr lang="en-US" b="1">
                <a:solidFill>
                  <a:srgbClr val="FFFFFF"/>
                </a:solidFill>
                <a:latin typeface="Calibri"/>
                <a:cs typeface="Calibri"/>
              </a:rPr>
              <a:t>Performing Arts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B9FCB7-A957-0042-A8CA-32D2D5F9DD9D}"/>
              </a:ext>
            </a:extLst>
          </p:cNvPr>
          <p:cNvSpPr>
            <a:spLocks noGrp="1"/>
          </p:cNvSpPr>
          <p:nvPr>
            <p:ph idx="1"/>
          </p:nvPr>
        </p:nvSpPr>
        <p:spPr>
          <a:xfrm>
            <a:off x="4447309" y="591345"/>
            <a:ext cx="6906491" cy="5585619"/>
          </a:xfrm>
        </p:spPr>
        <p:txBody>
          <a:bodyPr anchor="ctr">
            <a:normAutofit/>
          </a:bodyPr>
          <a:lstStyle/>
          <a:p>
            <a:r>
              <a:rPr lang="en-US"/>
              <a:t>Year 12</a:t>
            </a:r>
          </a:p>
          <a:p>
            <a:r>
              <a:rPr lang="en-US"/>
              <a:t>Music –Exploration, Performance Ensemble, Performance Solo, Music Studies</a:t>
            </a:r>
          </a:p>
          <a:p>
            <a:r>
              <a:rPr lang="en-US"/>
              <a:t>Drama</a:t>
            </a:r>
          </a:p>
          <a:p>
            <a:r>
              <a:rPr lang="en-US"/>
              <a:t>Dance</a:t>
            </a:r>
          </a:p>
          <a:p>
            <a:endParaRPr lang="en-US"/>
          </a:p>
          <a:p>
            <a:r>
              <a:rPr lang="en-US" sz="1800"/>
              <a:t>Coordinator of Music Briony Nickels </a:t>
            </a:r>
            <a:r>
              <a:rPr lang="en-US" sz="1800">
                <a:hlinkClick r:id="rId5"/>
              </a:rPr>
              <a:t>bnickels@scotch.sa.edu.au</a:t>
            </a:r>
            <a:endParaRPr lang="en-US" sz="1800"/>
          </a:p>
          <a:p>
            <a:r>
              <a:rPr lang="en-US" sz="1800"/>
              <a:t>Coordinator of Drama Nicola </a:t>
            </a:r>
            <a:r>
              <a:rPr lang="en-US" sz="1800" err="1"/>
              <a:t>Triglau</a:t>
            </a:r>
            <a:r>
              <a:rPr lang="en-US" sz="1800"/>
              <a:t> </a:t>
            </a:r>
            <a:r>
              <a:rPr lang="en-US" sz="1800">
                <a:hlinkClick r:id="rId6"/>
              </a:rPr>
              <a:t>ntriglau@scotch.sa.edu.au</a:t>
            </a:r>
            <a:endParaRPr lang="en-US" sz="1800"/>
          </a:p>
          <a:p>
            <a:r>
              <a:rPr lang="en-US" sz="1800"/>
              <a:t>Coordinator of Dance Allison Patterson </a:t>
            </a:r>
            <a:r>
              <a:rPr lang="en-US" sz="1800">
                <a:hlinkClick r:id="rId7"/>
              </a:rPr>
              <a:t>apatterson@scotch.sa.edu.au</a:t>
            </a:r>
            <a:endParaRPr lang="en-US" sz="1800"/>
          </a:p>
          <a:p>
            <a:endParaRPr lang="en-US" sz="1800"/>
          </a:p>
        </p:txBody>
      </p:sp>
      <p:pic>
        <p:nvPicPr>
          <p:cNvPr id="4" name="Audio Recording 28 Jul 2023 at 1:31:28 pm">
            <a:hlinkClick r:id="" action="ppaction://media"/>
            <a:extLst>
              <a:ext uri="{FF2B5EF4-FFF2-40B4-BE49-F238E27FC236}">
                <a16:creationId xmlns:a16="http://schemas.microsoft.com/office/drawing/2014/main" id="{3B7AADF1-AFE0-E646-0193-B824E258A0E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80634" y="5154327"/>
            <a:ext cx="812800" cy="812800"/>
          </a:xfrm>
          <a:prstGeom prst="rect">
            <a:avLst/>
          </a:prstGeom>
        </p:spPr>
      </p:pic>
    </p:spTree>
    <p:extLst>
      <p:ext uri="{BB962C8B-B14F-4D97-AF65-F5344CB8AC3E}">
        <p14:creationId xmlns:p14="http://schemas.microsoft.com/office/powerpoint/2010/main" val="37160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8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DA73B-F007-6A42-AD4B-251055684F17}"/>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b="1">
                <a:solidFill>
                  <a:schemeClr val="bg1"/>
                </a:solidFill>
              </a:rPr>
              <a:t>Humanities</a:t>
            </a:r>
            <a:r>
              <a:rPr lang="en-US">
                <a:solidFill>
                  <a:schemeClr val="bg1"/>
                </a:solidFill>
              </a:rPr>
              <a:t> </a:t>
            </a:r>
          </a:p>
        </p:txBody>
      </p:sp>
      <p:pic>
        <p:nvPicPr>
          <p:cNvPr id="6" name="Picture 5">
            <a:extLst>
              <a:ext uri="{FF2B5EF4-FFF2-40B4-BE49-F238E27FC236}">
                <a16:creationId xmlns:a16="http://schemas.microsoft.com/office/drawing/2014/main" id="{712DD787-52F0-B848-B96C-36C7F3E86CB7}"/>
              </a:ext>
            </a:extLst>
          </p:cNvPr>
          <p:cNvPicPr>
            <a:picLocks noChangeAspect="1"/>
          </p:cNvPicPr>
          <p:nvPr/>
        </p:nvPicPr>
        <p:blipFill rotWithShape="1">
          <a:blip r:embed="rId5"/>
          <a:srcRect t="11801" r="-1" b="-1"/>
          <a:stretch/>
        </p:blipFill>
        <p:spPr>
          <a:xfrm>
            <a:off x="841248" y="2516777"/>
            <a:ext cx="6236208" cy="3660185"/>
          </a:xfrm>
          <a:prstGeom prst="rect">
            <a:avLst/>
          </a:prstGeom>
        </p:spPr>
      </p:pic>
      <p:sp>
        <p:nvSpPr>
          <p:cNvPr id="5" name="TextBox 4">
            <a:extLst>
              <a:ext uri="{FF2B5EF4-FFF2-40B4-BE49-F238E27FC236}">
                <a16:creationId xmlns:a16="http://schemas.microsoft.com/office/drawing/2014/main" id="{F81CC2DD-0EAB-47E2-8885-C4DEA2DF03BA}"/>
              </a:ext>
            </a:extLst>
          </p:cNvPr>
          <p:cNvSpPr txBox="1"/>
          <p:nvPr/>
        </p:nvSpPr>
        <p:spPr>
          <a:xfrm>
            <a:off x="7546848" y="2516778"/>
            <a:ext cx="3803904" cy="36601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01827" indent="-228603">
              <a:lnSpc>
                <a:spcPct val="90000"/>
              </a:lnSpc>
              <a:spcAft>
                <a:spcPts val="600"/>
              </a:spcAft>
              <a:buFont typeface="Arial" panose="020B0604020202020204" pitchFamily="34" charset="0"/>
              <a:buChar char="•"/>
            </a:pPr>
            <a:r>
              <a:rPr lang="en-US" sz="2200" dirty="0"/>
              <a:t>Media Studies </a:t>
            </a:r>
          </a:p>
          <a:p>
            <a:pPr marL="401827" indent="-228603">
              <a:lnSpc>
                <a:spcPct val="90000"/>
              </a:lnSpc>
              <a:spcAft>
                <a:spcPts val="600"/>
              </a:spcAft>
              <a:buFont typeface="Arial" panose="020B0604020202020204" pitchFamily="34" charset="0"/>
              <a:buChar char="•"/>
            </a:pPr>
            <a:r>
              <a:rPr lang="en-US" sz="2200" dirty="0"/>
              <a:t>Business Innovation </a:t>
            </a:r>
          </a:p>
          <a:p>
            <a:pPr marL="401827" indent="-228603">
              <a:lnSpc>
                <a:spcPct val="90000"/>
              </a:lnSpc>
              <a:spcAft>
                <a:spcPts val="600"/>
              </a:spcAft>
              <a:buFont typeface="Arial" panose="020B0604020202020204" pitchFamily="34" charset="0"/>
              <a:buChar char="•"/>
            </a:pPr>
            <a:r>
              <a:rPr lang="en-US" sz="2200" dirty="0"/>
              <a:t>Philosophy </a:t>
            </a:r>
          </a:p>
          <a:p>
            <a:pPr marL="401827" indent="-228603">
              <a:lnSpc>
                <a:spcPct val="90000"/>
              </a:lnSpc>
              <a:spcAft>
                <a:spcPts val="600"/>
              </a:spcAft>
              <a:buFont typeface="Arial" panose="020B0604020202020204" pitchFamily="34" charset="0"/>
              <a:buChar char="•"/>
            </a:pPr>
            <a:r>
              <a:rPr lang="en-US" sz="2200" dirty="0"/>
              <a:t>Modern History </a:t>
            </a:r>
          </a:p>
          <a:p>
            <a:pPr marL="401827" indent="-228603">
              <a:lnSpc>
                <a:spcPct val="90000"/>
              </a:lnSpc>
              <a:spcAft>
                <a:spcPts val="600"/>
              </a:spcAft>
              <a:buFont typeface="Arial" panose="020B0604020202020204" pitchFamily="34" charset="0"/>
              <a:buChar char="•"/>
            </a:pPr>
            <a:r>
              <a:rPr lang="en-US" sz="2200" dirty="0"/>
              <a:t>Economics</a:t>
            </a:r>
          </a:p>
          <a:p>
            <a:pPr marL="401827" indent="-228603">
              <a:lnSpc>
                <a:spcPct val="90000"/>
              </a:lnSpc>
              <a:spcAft>
                <a:spcPts val="600"/>
              </a:spcAft>
              <a:buFont typeface="Arial" panose="020B0604020202020204" pitchFamily="34" charset="0"/>
              <a:buChar char="•"/>
            </a:pPr>
            <a:r>
              <a:rPr lang="en-US" sz="2200" dirty="0"/>
              <a:t>Geography</a:t>
            </a:r>
          </a:p>
          <a:p>
            <a:pPr>
              <a:lnSpc>
                <a:spcPct val="90000"/>
              </a:lnSpc>
              <a:spcAft>
                <a:spcPts val="600"/>
              </a:spcAft>
            </a:pPr>
            <a:r>
              <a:rPr lang="en-US" sz="2200" dirty="0"/>
              <a:t>Head of Humanities – David Albano</a:t>
            </a:r>
          </a:p>
          <a:p>
            <a:pPr>
              <a:lnSpc>
                <a:spcPct val="90000"/>
              </a:lnSpc>
              <a:spcAft>
                <a:spcPts val="600"/>
              </a:spcAft>
            </a:pPr>
            <a:r>
              <a:rPr lang="en-US" sz="2200" dirty="0" err="1"/>
              <a:t>dalbano@scotch.sa.edu.au</a:t>
            </a:r>
            <a:endParaRPr lang="en-US" sz="2200" dirty="0"/>
          </a:p>
        </p:txBody>
      </p:sp>
      <p:sp>
        <p:nvSpPr>
          <p:cNvPr id="4" name="TextBox 3">
            <a:extLst>
              <a:ext uri="{FF2B5EF4-FFF2-40B4-BE49-F238E27FC236}">
                <a16:creationId xmlns:a16="http://schemas.microsoft.com/office/drawing/2014/main" id="{C84A699A-0683-4987-AC41-A43005ACD793}"/>
              </a:ext>
            </a:extLst>
          </p:cNvPr>
          <p:cNvSpPr txBox="1"/>
          <p:nvPr/>
        </p:nvSpPr>
        <p:spPr>
          <a:xfrm>
            <a:off x="5131594" y="3268266"/>
            <a:ext cx="1928813" cy="259719"/>
          </a:xfrm>
          <a:prstGeom prst="rect">
            <a:avLst/>
          </a:prstGeom>
          <a:noFill/>
        </p:spPr>
        <p:txBody>
          <a:bodyPr rot="0" spcFirstLastPara="0" vertOverflow="overflow" horzOverflow="overflow" vert="horz" wrap="square" lIns="64294" tIns="32147" rIns="64294" bIns="32147" numCol="1" spcCol="0" rtlCol="0" fromWordArt="0" anchor="t" anchorCtr="0" forceAA="0" compatLnSpc="1">
            <a:prstTxWarp prst="textNoShape">
              <a:avLst/>
            </a:prstTxWarp>
            <a:spAutoFit/>
          </a:bodyPr>
          <a:lstStyle/>
          <a:p>
            <a:pPr algn="l"/>
            <a:endParaRPr lang="en-GB" sz="1266"/>
          </a:p>
        </p:txBody>
      </p:sp>
      <p:pic>
        <p:nvPicPr>
          <p:cNvPr id="3" name="Audio Recording 28 Jul 2023 at 1:50:04 pm">
            <a:hlinkClick r:id="" action="ppaction://media"/>
            <a:extLst>
              <a:ext uri="{FF2B5EF4-FFF2-40B4-BE49-F238E27FC236}">
                <a16:creationId xmlns:a16="http://schemas.microsoft.com/office/drawing/2014/main" id="{833A394E-78C8-6931-026F-BD8F9AE475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54007" y="1022939"/>
            <a:ext cx="812800" cy="812800"/>
          </a:xfrm>
          <a:prstGeom prst="rect">
            <a:avLst/>
          </a:prstGeom>
        </p:spPr>
      </p:pic>
    </p:spTree>
    <p:extLst>
      <p:ext uri="{BB962C8B-B14F-4D97-AF65-F5344CB8AC3E}">
        <p14:creationId xmlns:p14="http://schemas.microsoft.com/office/powerpoint/2010/main" val="205414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1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AE585-AAF7-3746-9391-C401D80EA028}"/>
              </a:ext>
            </a:extLst>
          </p:cNvPr>
          <p:cNvSpPr>
            <a:spLocks noGrp="1"/>
          </p:cNvSpPr>
          <p:nvPr>
            <p:ph type="title"/>
          </p:nvPr>
        </p:nvSpPr>
        <p:spPr>
          <a:xfrm>
            <a:off x="1171074" y="1396686"/>
            <a:ext cx="3240506" cy="4064628"/>
          </a:xfrm>
        </p:spPr>
        <p:txBody>
          <a:bodyPr>
            <a:normAutofit/>
          </a:bodyPr>
          <a:lstStyle/>
          <a:p>
            <a:r>
              <a:rPr lang="en-US">
                <a:solidFill>
                  <a:srgbClr val="FFFFFF"/>
                </a:solidFill>
              </a:rPr>
              <a:t>Vocation Education Training - VET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914411">
              <a:defRPr/>
            </a:pPr>
            <a:endParaRPr lang="en-US">
              <a:solidFill>
                <a:srgbClr val="000000"/>
              </a:solidFill>
              <a:latin typeface="Calibri" panose="020F0502020204030204"/>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defRPr/>
            </a:pPr>
            <a:endParaRPr lang="en-US">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30E374F2-58E9-434C-86A2-8F7DB5066210}"/>
              </a:ext>
            </a:extLst>
          </p:cNvPr>
          <p:cNvSpPr>
            <a:spLocks noGrp="1"/>
          </p:cNvSpPr>
          <p:nvPr>
            <p:ph idx="1"/>
          </p:nvPr>
        </p:nvSpPr>
        <p:spPr>
          <a:xfrm>
            <a:off x="5313003" y="1400303"/>
            <a:ext cx="6389807" cy="5203341"/>
          </a:xfrm>
        </p:spPr>
        <p:txBody>
          <a:bodyPr vert="horz" lIns="91440" tIns="45720" rIns="91440" bIns="45720" rtlCol="0" anchor="t">
            <a:normAutofit lnSpcReduction="10000"/>
          </a:bodyPr>
          <a:lstStyle/>
          <a:p>
            <a:pPr marL="228600" indent="-228600"/>
            <a:r>
              <a:rPr lang="en-US" sz="1600" dirty="0"/>
              <a:t>VET courses are designed to cater for specific interests or work ready qualifications</a:t>
            </a:r>
            <a:endParaRPr lang="en-US" dirty="0"/>
          </a:p>
          <a:p>
            <a:pPr marL="228600" indent="-228600"/>
            <a:r>
              <a:rPr lang="en-US" sz="1600" dirty="0">
                <a:cs typeface="Calibri"/>
              </a:rPr>
              <a:t>VET courses attract SACE credits (either Stage 1 or Stage 2)</a:t>
            </a:r>
          </a:p>
          <a:p>
            <a:pPr marL="228600" indent="-228600"/>
            <a:r>
              <a:rPr lang="en-US" sz="1600" dirty="0"/>
              <a:t>RTOs (Training Providers) are located across Adelaide. The location of the course remains a key issue in selection</a:t>
            </a:r>
            <a:endParaRPr lang="en-US" sz="1600" dirty="0">
              <a:cs typeface="Calibri"/>
            </a:endParaRPr>
          </a:p>
          <a:p>
            <a:pPr marL="228600" indent="-228600"/>
            <a:r>
              <a:rPr lang="en-US" sz="1600" dirty="0"/>
              <a:t>Can be used as a pathway towards further study, trade or apprenticeship</a:t>
            </a:r>
            <a:endParaRPr lang="en-US" sz="1600" dirty="0">
              <a:cs typeface="Calibri"/>
            </a:endParaRPr>
          </a:p>
          <a:p>
            <a:pPr marL="228600" indent="-228600"/>
            <a:r>
              <a:rPr lang="en-US" sz="1600" dirty="0"/>
              <a:t>Some courses have placement requirements from 30 to 120 hours on top of the coursework requirement</a:t>
            </a:r>
            <a:endParaRPr lang="en-US" sz="1600" dirty="0">
              <a:cs typeface="Calibri"/>
            </a:endParaRPr>
          </a:p>
          <a:p>
            <a:pPr marL="228600" indent="-228600"/>
            <a:r>
              <a:rPr lang="en-US" sz="1600" dirty="0"/>
              <a:t>Some students participate in courses run on full days during the year (</a:t>
            </a:r>
            <a:r>
              <a:rPr lang="en-US" sz="1600" dirty="0" err="1"/>
              <a:t>ie</a:t>
            </a:r>
            <a:r>
              <a:rPr lang="en-US" sz="1600" dirty="0"/>
              <a:t> Thursday). Others participate online or after school hours. Still others have online course work and 1 to 3-day workshops</a:t>
            </a:r>
            <a:endParaRPr lang="en-US" sz="1600" dirty="0">
              <a:cs typeface="Calibri"/>
            </a:endParaRPr>
          </a:p>
          <a:p>
            <a:pPr marL="228600" indent="-228600"/>
            <a:r>
              <a:rPr lang="en-US" sz="1600" dirty="0">
                <a:cs typeface="Calibri"/>
              </a:rPr>
              <a:t>For further general information go to </a:t>
            </a:r>
            <a:r>
              <a:rPr lang="en-US" sz="1600" b="1" dirty="0">
                <a:cs typeface="Calibri"/>
              </a:rPr>
              <a:t>Scotch Life – Future Careers and Pathways – </a:t>
            </a:r>
            <a:r>
              <a:rPr lang="en-US" sz="1600" b="1" dirty="0" err="1">
                <a:cs typeface="Calibri"/>
              </a:rPr>
              <a:t>VET@Scotch</a:t>
            </a:r>
            <a:endParaRPr lang="en-US" sz="1600" b="1" dirty="0">
              <a:cs typeface="Calibri"/>
            </a:endParaRPr>
          </a:p>
          <a:p>
            <a:pPr marL="0" indent="0">
              <a:buNone/>
            </a:pPr>
            <a:r>
              <a:rPr lang="en-US" sz="1600" b="1" dirty="0">
                <a:cs typeface="Calibri"/>
              </a:rPr>
              <a:t>Contact </a:t>
            </a:r>
          </a:p>
          <a:p>
            <a:pPr marL="228600" indent="-228600"/>
            <a:r>
              <a:rPr lang="en-US" sz="1600" b="1" dirty="0">
                <a:cs typeface="Calibri"/>
              </a:rPr>
              <a:t>Belinda Sorensen – Cameron &amp; Douglas</a:t>
            </a:r>
            <a:endParaRPr lang="en-US" dirty="0">
              <a:cs typeface="Calibri" panose="020F0502020204030204"/>
            </a:endParaRPr>
          </a:p>
          <a:p>
            <a:pPr marL="228600" indent="-228600"/>
            <a:r>
              <a:rPr lang="en-US" sz="1600" b="1" dirty="0">
                <a:cs typeface="Calibri"/>
              </a:rPr>
              <a:t>Sam Smith –  Gordon &amp; Campbell</a:t>
            </a:r>
          </a:p>
          <a:p>
            <a:pPr marL="228600" indent="-228600"/>
            <a:r>
              <a:rPr lang="en-US" sz="1600" b="1" dirty="0">
                <a:cs typeface="Calibri"/>
              </a:rPr>
              <a:t>Janet Rainey – McGregor &amp; Stewart</a:t>
            </a:r>
          </a:p>
          <a:p>
            <a:pPr marL="228600" indent="-228600"/>
            <a:endParaRPr lang="en-US" sz="1600" b="1" dirty="0">
              <a:cs typeface="Calibri"/>
            </a:endParaRPr>
          </a:p>
        </p:txBody>
      </p:sp>
      <p:pic>
        <p:nvPicPr>
          <p:cNvPr id="5" name="Audio Recording 28 Jul 2023 at 8:00:28 am">
            <a:hlinkClick r:id="" action="ppaction://media"/>
            <a:extLst>
              <a:ext uri="{FF2B5EF4-FFF2-40B4-BE49-F238E27FC236}">
                <a16:creationId xmlns:a16="http://schemas.microsoft.com/office/drawing/2014/main" id="{E63E2069-BBF7-EF8D-B2F0-9D0D3975AC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58003" y="4693251"/>
            <a:ext cx="812800" cy="812800"/>
          </a:xfrm>
          <a:prstGeom prst="rect">
            <a:avLst/>
          </a:prstGeom>
        </p:spPr>
      </p:pic>
    </p:spTree>
    <p:extLst>
      <p:ext uri="{BB962C8B-B14F-4D97-AF65-F5344CB8AC3E}">
        <p14:creationId xmlns:p14="http://schemas.microsoft.com/office/powerpoint/2010/main" val="70950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2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32514-F156-0B44-B665-19A183953135}"/>
              </a:ext>
            </a:extLst>
          </p:cNvPr>
          <p:cNvSpPr>
            <a:spLocks noGrp="1"/>
          </p:cNvSpPr>
          <p:nvPr>
            <p:ph type="title"/>
          </p:nvPr>
        </p:nvSpPr>
        <p:spPr>
          <a:xfrm>
            <a:off x="686834" y="1153572"/>
            <a:ext cx="3200400" cy="4461163"/>
          </a:xfrm>
        </p:spPr>
        <p:txBody>
          <a:bodyPr>
            <a:normAutofit/>
          </a:bodyPr>
          <a:lstStyle/>
          <a:p>
            <a:r>
              <a:rPr lang="en-US">
                <a:solidFill>
                  <a:srgbClr val="FFFFFF"/>
                </a:solidFill>
              </a:rPr>
              <a:t>Extension Studies – Flinders University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B9386B-24F0-C74D-ADAF-304A77A27CB8}"/>
              </a:ext>
            </a:extLst>
          </p:cNvPr>
          <p:cNvSpPr>
            <a:spLocks noGrp="1"/>
          </p:cNvSpPr>
          <p:nvPr>
            <p:ph idx="1"/>
          </p:nvPr>
        </p:nvSpPr>
        <p:spPr>
          <a:xfrm>
            <a:off x="4571020" y="1978711"/>
            <a:ext cx="6906491" cy="5585619"/>
          </a:xfrm>
        </p:spPr>
        <p:txBody>
          <a:bodyPr anchor="ctr">
            <a:normAutofit/>
          </a:bodyPr>
          <a:lstStyle/>
          <a:p>
            <a:r>
              <a:rPr lang="en-AU" sz="2000"/>
              <a:t>The Extension Studies Program offers high-achieving senior secondary students an opportunity to study subjects</a:t>
            </a:r>
          </a:p>
          <a:p>
            <a:r>
              <a:rPr lang="en-AU" sz="2000"/>
              <a:t>Semester subjects </a:t>
            </a:r>
          </a:p>
          <a:p>
            <a:r>
              <a:rPr lang="en-AU" sz="2000"/>
              <a:t>Ageing Studies, Archaeology, Biology, Business, Chemistry, Computer Science, Criminal Justice, Drama, Design, Disability, Earth Science, English, Engineering, Languages, Geography, History, Health &amp; PE, Health Sciences, Innovation, Law, Medicine, Nutrition, Physics, Politics, Psychology, Screen &amp; Media, Sociology, Statistics, Visual Arts, Women’s Studies</a:t>
            </a:r>
          </a:p>
          <a:p>
            <a:endParaRPr lang="en-AU"/>
          </a:p>
          <a:p>
            <a:endParaRPr lang="en-AU"/>
          </a:p>
          <a:p>
            <a:endParaRPr lang="en-AU"/>
          </a:p>
          <a:p>
            <a:endParaRPr lang="en-AU"/>
          </a:p>
          <a:p>
            <a:endParaRPr lang="en-AU"/>
          </a:p>
          <a:p>
            <a:endParaRPr lang="en-US"/>
          </a:p>
        </p:txBody>
      </p:sp>
      <p:pic>
        <p:nvPicPr>
          <p:cNvPr id="4" name="Audio Recording 28 Jul 2023 at 1:52:10 pm">
            <a:hlinkClick r:id="" action="ppaction://media"/>
            <a:extLst>
              <a:ext uri="{FF2B5EF4-FFF2-40B4-BE49-F238E27FC236}">
                <a16:creationId xmlns:a16="http://schemas.microsoft.com/office/drawing/2014/main" id="{9A93ADAA-557E-5D4D-B464-7703701E03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97374" y="5208335"/>
            <a:ext cx="812800" cy="812800"/>
          </a:xfrm>
          <a:prstGeom prst="rect">
            <a:avLst/>
          </a:prstGeom>
        </p:spPr>
      </p:pic>
    </p:spTree>
    <p:extLst>
      <p:ext uri="{BB962C8B-B14F-4D97-AF65-F5344CB8AC3E}">
        <p14:creationId xmlns:p14="http://schemas.microsoft.com/office/powerpoint/2010/main" val="37648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8444D-6A39-6947-BE58-2A3113ECFF68}"/>
              </a:ext>
            </a:extLst>
          </p:cNvPr>
          <p:cNvSpPr>
            <a:spLocks noGrp="1"/>
          </p:cNvSpPr>
          <p:nvPr>
            <p:ph type="title"/>
          </p:nvPr>
        </p:nvSpPr>
        <p:spPr>
          <a:xfrm>
            <a:off x="686834" y="1153572"/>
            <a:ext cx="3200400" cy="4461163"/>
          </a:xfrm>
        </p:spPr>
        <p:txBody>
          <a:bodyPr>
            <a:normAutofit/>
          </a:bodyPr>
          <a:lstStyle/>
          <a:p>
            <a:r>
              <a:rPr lang="en-US">
                <a:solidFill>
                  <a:srgbClr val="FFFFFF"/>
                </a:solidFill>
              </a:rPr>
              <a:t>Headstart – Adelaide University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D8EDEF-2F26-3E46-9ED2-5FD8039695FB}"/>
              </a:ext>
            </a:extLst>
          </p:cNvPr>
          <p:cNvSpPr>
            <a:spLocks noGrp="1"/>
          </p:cNvSpPr>
          <p:nvPr>
            <p:ph idx="1"/>
          </p:nvPr>
        </p:nvSpPr>
        <p:spPr>
          <a:xfrm>
            <a:off x="4447309" y="591345"/>
            <a:ext cx="6906491" cy="5585619"/>
          </a:xfrm>
        </p:spPr>
        <p:txBody>
          <a:bodyPr anchor="ctr">
            <a:normAutofit/>
          </a:bodyPr>
          <a:lstStyle/>
          <a:p>
            <a:r>
              <a:rPr lang="en-AU" b="1"/>
              <a:t>Support of parents or guardians</a:t>
            </a:r>
            <a:endParaRPr lang="en-AU"/>
          </a:p>
          <a:p>
            <a:r>
              <a:rPr lang="en-AU" b="1"/>
              <a:t>Recommendation from the school and nomination of a School Mentor</a:t>
            </a:r>
            <a:endParaRPr lang="en-AU"/>
          </a:p>
          <a:p>
            <a:r>
              <a:rPr lang="en-AU" b="1"/>
              <a:t>Personal statement (max 250 words):</a:t>
            </a:r>
            <a:r>
              <a:rPr lang="en-AU"/>
              <a:t> This should include why the student is wanting to pursue the </a:t>
            </a:r>
            <a:r>
              <a:rPr lang="en-AU" err="1"/>
              <a:t>Headstart</a:t>
            </a:r>
            <a:r>
              <a:rPr lang="en-AU"/>
              <a:t> program, what are the motivating factors, how they found out about the </a:t>
            </a:r>
            <a:r>
              <a:rPr lang="en-AU" err="1"/>
              <a:t>Headstart</a:t>
            </a:r>
            <a:r>
              <a:rPr lang="en-AU"/>
              <a:t> program, plans for 2024 beyond, etc.</a:t>
            </a:r>
          </a:p>
          <a:p>
            <a:r>
              <a:rPr lang="en-US"/>
              <a:t>Courses in the Arts, Commerce, Computer Science, Heath Science, Mathematics, Sciences</a:t>
            </a:r>
          </a:p>
        </p:txBody>
      </p:sp>
      <p:pic>
        <p:nvPicPr>
          <p:cNvPr id="4" name="Audio Recording 28 Jul 2023 at 1:53:05 pm">
            <a:hlinkClick r:id="" action="ppaction://media"/>
            <a:extLst>
              <a:ext uri="{FF2B5EF4-FFF2-40B4-BE49-F238E27FC236}">
                <a16:creationId xmlns:a16="http://schemas.microsoft.com/office/drawing/2014/main" id="{01C105F5-EB75-AE8E-8683-9C8244FE97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3300" y="4925727"/>
            <a:ext cx="812800" cy="812800"/>
          </a:xfrm>
          <a:prstGeom prst="rect">
            <a:avLst/>
          </a:prstGeom>
        </p:spPr>
      </p:pic>
    </p:spTree>
    <p:extLst>
      <p:ext uri="{BB962C8B-B14F-4D97-AF65-F5344CB8AC3E}">
        <p14:creationId xmlns:p14="http://schemas.microsoft.com/office/powerpoint/2010/main" val="39038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1BFE8-D9B8-D97F-69DC-9D7A55CADB10}"/>
              </a:ext>
            </a:extLst>
          </p:cNvPr>
          <p:cNvSpPr>
            <a:spLocks noGrp="1"/>
          </p:cNvSpPr>
          <p:nvPr>
            <p:ph type="title"/>
          </p:nvPr>
        </p:nvSpPr>
        <p:spPr>
          <a:xfrm>
            <a:off x="686834" y="1153572"/>
            <a:ext cx="3200400" cy="4461163"/>
          </a:xfrm>
        </p:spPr>
        <p:txBody>
          <a:bodyPr>
            <a:normAutofit/>
          </a:bodyPr>
          <a:lstStyle/>
          <a:p>
            <a:r>
              <a:rPr lang="en-US" b="1">
                <a:solidFill>
                  <a:srgbClr val="FFFFFF"/>
                </a:solidFill>
              </a:rPr>
              <a:t>UniSA </a:t>
            </a:r>
            <a:r>
              <a:rPr lang="en-US" b="1" i="1">
                <a:solidFill>
                  <a:srgbClr val="FFFFFF"/>
                </a:solidFill>
              </a:rPr>
              <a:t>ACCELERATE</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FF3224-CEEA-36A7-CCFA-A295CEF0B423}"/>
              </a:ext>
            </a:extLst>
          </p:cNvPr>
          <p:cNvSpPr>
            <a:spLocks noGrp="1"/>
          </p:cNvSpPr>
          <p:nvPr>
            <p:ph idx="1"/>
          </p:nvPr>
        </p:nvSpPr>
        <p:spPr>
          <a:xfrm>
            <a:off x="4447309" y="591345"/>
            <a:ext cx="6906491" cy="5585619"/>
          </a:xfrm>
        </p:spPr>
        <p:txBody>
          <a:bodyPr anchor="ctr">
            <a:normAutofit/>
          </a:bodyPr>
          <a:lstStyle/>
          <a:p>
            <a:r>
              <a:rPr lang="en-US"/>
              <a:t>Study 100% online</a:t>
            </a:r>
          </a:p>
          <a:p>
            <a:r>
              <a:rPr lang="en-US"/>
              <a:t>Pathway to </a:t>
            </a:r>
            <a:r>
              <a:rPr lang="en-US" err="1"/>
              <a:t>UniSA</a:t>
            </a:r>
            <a:r>
              <a:rPr lang="en-US"/>
              <a:t> Business</a:t>
            </a:r>
          </a:p>
          <a:p>
            <a:r>
              <a:rPr lang="en-US"/>
              <a:t>Subjects you can study – Accounting for Business, Business Law, Communication and Media, Consumer </a:t>
            </a:r>
            <a:r>
              <a:rPr lang="en-US" err="1"/>
              <a:t>Behaviour</a:t>
            </a:r>
            <a:r>
              <a:rPr lang="en-US"/>
              <a:t>, Contemporary Aboriginal Issues, Intercultural Communication, Macroeconomics, Management, Marketing Principles, Personal Finance, Principles of Economics, Problem Solving and Programming, Data Analytics, Psychology and Retailing</a:t>
            </a:r>
          </a:p>
          <a:p>
            <a:r>
              <a:rPr lang="en-US"/>
              <a:t>Applications due in early January</a:t>
            </a:r>
          </a:p>
        </p:txBody>
      </p:sp>
      <p:pic>
        <p:nvPicPr>
          <p:cNvPr id="4" name="Audio Recording 28 Jul 2023 at 1:54:04 pm">
            <a:hlinkClick r:id="" action="ppaction://media"/>
            <a:extLst>
              <a:ext uri="{FF2B5EF4-FFF2-40B4-BE49-F238E27FC236}">
                <a16:creationId xmlns:a16="http://schemas.microsoft.com/office/drawing/2014/main" id="{C809A5A2-F8B0-436D-F265-DE1E137E3D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23236" y="4542915"/>
            <a:ext cx="812800" cy="812800"/>
          </a:xfrm>
          <a:prstGeom prst="rect">
            <a:avLst/>
          </a:prstGeom>
        </p:spPr>
      </p:pic>
    </p:spTree>
    <p:extLst>
      <p:ext uri="{BB962C8B-B14F-4D97-AF65-F5344CB8AC3E}">
        <p14:creationId xmlns:p14="http://schemas.microsoft.com/office/powerpoint/2010/main" val="240966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E94D0-2253-FDEF-6CCD-B583015C9DB9}"/>
              </a:ext>
            </a:extLst>
          </p:cNvPr>
          <p:cNvSpPr>
            <a:spLocks noGrp="1"/>
          </p:cNvSpPr>
          <p:nvPr>
            <p:ph type="title"/>
          </p:nvPr>
        </p:nvSpPr>
        <p:spPr>
          <a:xfrm>
            <a:off x="686834" y="1153572"/>
            <a:ext cx="3200400" cy="4461163"/>
          </a:xfrm>
        </p:spPr>
        <p:txBody>
          <a:bodyPr>
            <a:normAutofit/>
          </a:bodyPr>
          <a:lstStyle/>
          <a:p>
            <a:r>
              <a:rPr lang="en-US">
                <a:solidFill>
                  <a:srgbClr val="FFFFFF"/>
                </a:solidFill>
              </a:rPr>
              <a:t>CQU – Start Uni Now (SUN) Program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1F8A1E-1EEE-14A9-CABF-41FBD7E2CB24}"/>
              </a:ext>
            </a:extLst>
          </p:cNvPr>
          <p:cNvSpPr>
            <a:spLocks noGrp="1"/>
          </p:cNvSpPr>
          <p:nvPr>
            <p:ph idx="1"/>
          </p:nvPr>
        </p:nvSpPr>
        <p:spPr>
          <a:xfrm>
            <a:off x="4447308" y="591344"/>
            <a:ext cx="6906491" cy="5585619"/>
          </a:xfrm>
        </p:spPr>
        <p:txBody>
          <a:bodyPr anchor="ctr">
            <a:normAutofit/>
          </a:bodyPr>
          <a:lstStyle/>
          <a:p>
            <a:r>
              <a:rPr lang="en-US"/>
              <a:t>Central Queensland University (online)</a:t>
            </a:r>
          </a:p>
          <a:p>
            <a:r>
              <a:rPr lang="en-US"/>
              <a:t>Semester subjects </a:t>
            </a:r>
          </a:p>
          <a:p>
            <a:r>
              <a:rPr lang="en-US"/>
              <a:t>Biology, Computing, Community, Criminology, Web Design, Education, Engineering, Journalism, Law, Marketing, Nursing, Psychology and Theatre</a:t>
            </a:r>
          </a:p>
          <a:p>
            <a:endParaRPr lang="en-US"/>
          </a:p>
        </p:txBody>
      </p:sp>
      <p:pic>
        <p:nvPicPr>
          <p:cNvPr id="4" name="Audio Recording 28 Jul 2023 at 1:55:27 pm">
            <a:hlinkClick r:id="" action="ppaction://media"/>
            <a:extLst>
              <a:ext uri="{FF2B5EF4-FFF2-40B4-BE49-F238E27FC236}">
                <a16:creationId xmlns:a16="http://schemas.microsoft.com/office/drawing/2014/main" id="{BA7436A9-BA95-6318-4D2F-74450D3EC01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pic>
        <p:nvPicPr>
          <p:cNvPr id="5" name="Audio Recording 28 Jul 2023 at 1:56:12 pm">
            <a:hlinkClick r:id="" action="ppaction://media"/>
            <a:extLst>
              <a:ext uri="{FF2B5EF4-FFF2-40B4-BE49-F238E27FC236}">
                <a16:creationId xmlns:a16="http://schemas.microsoft.com/office/drawing/2014/main" id="{6D2A41DE-3B03-54B4-1EE6-C43D60A7B57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689600" y="3022600"/>
            <a:ext cx="812800" cy="812800"/>
          </a:xfrm>
          <a:prstGeom prst="rect">
            <a:avLst/>
          </a:prstGeom>
        </p:spPr>
      </p:pic>
      <p:pic>
        <p:nvPicPr>
          <p:cNvPr id="6" name="Audio Recording 28 Jul 2023 at 1:56:52 pm">
            <a:hlinkClick r:id="" action="ppaction://media"/>
            <a:extLst>
              <a:ext uri="{FF2B5EF4-FFF2-40B4-BE49-F238E27FC236}">
                <a16:creationId xmlns:a16="http://schemas.microsoft.com/office/drawing/2014/main" id="{260DE590-BDEA-6257-149D-DCC87B5AD954}"/>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263216" y="5208335"/>
            <a:ext cx="812800" cy="812800"/>
          </a:xfrm>
          <a:prstGeom prst="rect">
            <a:avLst/>
          </a:prstGeom>
        </p:spPr>
      </p:pic>
    </p:spTree>
    <p:extLst>
      <p:ext uri="{BB962C8B-B14F-4D97-AF65-F5344CB8AC3E}">
        <p14:creationId xmlns:p14="http://schemas.microsoft.com/office/powerpoint/2010/main" val="42720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audio>
              <p:cMediaNode vol="80000">
                <p:cTn id="8" fill="hold" display="0">
                  <p:stCondLst>
                    <p:cond delay="indefinite"/>
                  </p:stCondLst>
                  <p:endCondLst>
                    <p:cond evt="onStopAudio" delay="0">
                      <p:tgtEl>
                        <p:sldTgt/>
                      </p:tgtEl>
                    </p:cond>
                  </p:endCondLst>
                </p:cTn>
                <p:tgtEl>
                  <p:spTgt spid="5"/>
                </p:tgtEl>
              </p:cMediaNode>
            </p:audio>
            <p:audio>
              <p:cMediaNode vol="80000">
                <p:cTn id="9"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22729-0F65-C242-9D16-371C63CB0D1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Arial" panose="020B0604020202020204" pitchFamily="34" charset="0"/>
                <a:cs typeface="Arial" panose="020B0604020202020204" pitchFamily="34" charset="0"/>
              </a:rPr>
              <a:t>Question and Answers</a:t>
            </a:r>
            <a:endParaRPr lang="en-US" sz="4000">
              <a:solidFill>
                <a:srgbClr val="FFFFFF"/>
              </a:solidFill>
            </a:endParaRPr>
          </a:p>
        </p:txBody>
      </p:sp>
      <p:sp>
        <p:nvSpPr>
          <p:cNvPr id="3" name="Content Placeholder 2">
            <a:extLst>
              <a:ext uri="{FF2B5EF4-FFF2-40B4-BE49-F238E27FC236}">
                <a16:creationId xmlns:a16="http://schemas.microsoft.com/office/drawing/2014/main" id="{D2CF6732-6C4C-DB40-A98C-3DDAC08363DE}"/>
              </a:ext>
            </a:extLst>
          </p:cNvPr>
          <p:cNvSpPr>
            <a:spLocks noGrp="1"/>
          </p:cNvSpPr>
          <p:nvPr>
            <p:ph idx="1"/>
          </p:nvPr>
        </p:nvSpPr>
        <p:spPr>
          <a:xfrm>
            <a:off x="4810259" y="649481"/>
            <a:ext cx="6555347" cy="5546047"/>
          </a:xfrm>
        </p:spPr>
        <p:txBody>
          <a:bodyPr anchor="ctr">
            <a:normAutofit/>
          </a:bodyPr>
          <a:lstStyle/>
          <a:p>
            <a:r>
              <a:rPr lang="en-US" sz="2000" dirty="0">
                <a:latin typeface="Arial"/>
                <a:cs typeface="Arial"/>
              </a:rPr>
              <a:t>Please use the Q and A at the bottom of the screen or we are more than happy to respond to your questions as we go.</a:t>
            </a:r>
          </a:p>
          <a:p>
            <a:endParaRPr lang="en-US" sz="2000" dirty="0">
              <a:latin typeface="Arial" panose="020B0604020202020204" pitchFamily="34" charset="0"/>
              <a:cs typeface="Arial" panose="020B0604020202020204" pitchFamily="34" charset="0"/>
            </a:endParaRPr>
          </a:p>
          <a:p>
            <a:r>
              <a:rPr lang="en-US" sz="2000" dirty="0">
                <a:latin typeface="Arial"/>
                <a:cs typeface="Arial"/>
              </a:rPr>
              <a:t>Teresa </a:t>
            </a:r>
            <a:r>
              <a:rPr lang="en-US" sz="2000" dirty="0" err="1">
                <a:latin typeface="Arial"/>
                <a:cs typeface="Arial"/>
              </a:rPr>
              <a:t>Hanel</a:t>
            </a:r>
            <a:r>
              <a:rPr lang="en-US" sz="2000" dirty="0">
                <a:latin typeface="Arial"/>
                <a:cs typeface="Arial"/>
              </a:rPr>
              <a:t> </a:t>
            </a:r>
            <a:r>
              <a:rPr lang="en-US" sz="2000" dirty="0">
                <a:latin typeface="Arial"/>
                <a:cs typeface="Arial"/>
                <a:hlinkClick r:id="rId5"/>
              </a:rPr>
              <a:t>thanel@scotch.sa.edu.au</a:t>
            </a:r>
            <a:endParaRPr lang="en-US" sz="2000" dirty="0">
              <a:latin typeface="Arial"/>
              <a:cs typeface="Arial"/>
            </a:endParaRPr>
          </a:p>
          <a:p>
            <a:r>
              <a:rPr lang="en-US" sz="2000" dirty="0">
                <a:latin typeface="Arial" panose="020B0604020202020204" pitchFamily="34" charset="0"/>
                <a:cs typeface="Arial" panose="020B0604020202020204" pitchFamily="34" charset="0"/>
              </a:rPr>
              <a:t>Belinda Sorensen </a:t>
            </a:r>
            <a:r>
              <a:rPr lang="en-US" sz="2000" dirty="0">
                <a:latin typeface="Arial" panose="020B0604020202020204" pitchFamily="34" charset="0"/>
                <a:cs typeface="Arial" panose="020B0604020202020204" pitchFamily="34" charset="0"/>
                <a:hlinkClick r:id="rId6"/>
              </a:rPr>
              <a:t>bsorensen@scotch.sa.edu.au</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Sam Smith </a:t>
            </a:r>
            <a:r>
              <a:rPr lang="en-US" sz="2000" dirty="0">
                <a:latin typeface="Arial" panose="020B0604020202020204" pitchFamily="34" charset="0"/>
                <a:cs typeface="Arial" panose="020B0604020202020204" pitchFamily="34" charset="0"/>
                <a:hlinkClick r:id="rId7"/>
              </a:rPr>
              <a:t>ssmith@scotch.sa.edu.au</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Janet Rainey </a:t>
            </a:r>
            <a:r>
              <a:rPr lang="en-US" sz="2000" dirty="0">
                <a:latin typeface="Arial" panose="020B0604020202020204" pitchFamily="34" charset="0"/>
                <a:cs typeface="Arial" panose="020B0604020202020204" pitchFamily="34" charset="0"/>
                <a:hlinkClick r:id="rId8"/>
              </a:rPr>
              <a:t>jrainey@scotch.sa.edu.au</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p>
        </p:txBody>
      </p:sp>
      <p:pic>
        <p:nvPicPr>
          <p:cNvPr id="4" name="Audio Recording 28 Jul 2023 at 1:17:29 pm">
            <a:hlinkClick r:id="" action="ppaction://media"/>
            <a:extLst>
              <a:ext uri="{FF2B5EF4-FFF2-40B4-BE49-F238E27FC236}">
                <a16:creationId xmlns:a16="http://schemas.microsoft.com/office/drawing/2014/main" id="{00D5847B-4F6E-2BDC-0BEC-D2D4DE46796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067405" y="5008234"/>
            <a:ext cx="812800" cy="812800"/>
          </a:xfrm>
          <a:prstGeom prst="rect">
            <a:avLst/>
          </a:prstGeom>
        </p:spPr>
      </p:pic>
    </p:spTree>
    <p:extLst>
      <p:ext uri="{BB962C8B-B14F-4D97-AF65-F5344CB8AC3E}">
        <p14:creationId xmlns:p14="http://schemas.microsoft.com/office/powerpoint/2010/main" val="8022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E81E-D677-5D4D-83CF-DE479A3E6845}"/>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University conversion</a:t>
            </a:r>
          </a:p>
        </p:txBody>
      </p:sp>
      <p:graphicFrame>
        <p:nvGraphicFramePr>
          <p:cNvPr id="5" name="Content Placeholder 2">
            <a:extLst>
              <a:ext uri="{FF2B5EF4-FFF2-40B4-BE49-F238E27FC236}">
                <a16:creationId xmlns:a16="http://schemas.microsoft.com/office/drawing/2014/main" id="{9C464A59-1B12-4EC4-AD72-2D6790FD1A91}"/>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28 Jul 2023 at 2:19:23 pm">
            <a:hlinkClick r:id="" action="ppaction://media"/>
            <a:extLst>
              <a:ext uri="{FF2B5EF4-FFF2-40B4-BE49-F238E27FC236}">
                <a16:creationId xmlns:a16="http://schemas.microsoft.com/office/drawing/2014/main" id="{9CF07799-D36C-3085-C567-3309700AD8D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022475" y="4965700"/>
            <a:ext cx="812800" cy="812800"/>
          </a:xfrm>
          <a:prstGeom prst="rect">
            <a:avLst/>
          </a:prstGeom>
        </p:spPr>
      </p:pic>
    </p:spTree>
    <p:extLst>
      <p:ext uri="{BB962C8B-B14F-4D97-AF65-F5344CB8AC3E}">
        <p14:creationId xmlns:p14="http://schemas.microsoft.com/office/powerpoint/2010/main" val="176056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72879-2CD8-2C46-AE55-42BB8092F002}"/>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l"/>
            <a:r>
              <a:rPr lang="en-US" b="1" kern="1200">
                <a:solidFill>
                  <a:srgbClr val="FFFFFF"/>
                </a:solidFill>
                <a:latin typeface="+mj-lt"/>
                <a:ea typeface="+mj-ea"/>
                <a:cs typeface="+mj-cs"/>
              </a:rPr>
              <a:t>Australian Tertiary Admission Rank (ATAR)</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 Placeholder 3">
            <a:extLst>
              <a:ext uri="{FF2B5EF4-FFF2-40B4-BE49-F238E27FC236}">
                <a16:creationId xmlns:a16="http://schemas.microsoft.com/office/drawing/2014/main" id="{3EA912A1-0AC6-684F-949B-D41C8D836431}"/>
              </a:ext>
            </a:extLst>
          </p:cNvPr>
          <p:cNvSpPr>
            <a:spLocks noGrp="1"/>
          </p:cNvSpPr>
          <p:nvPr>
            <p:ph type="body" idx="1"/>
          </p:nvPr>
        </p:nvSpPr>
        <p:spPr>
          <a:xfrm>
            <a:off x="4447309" y="591345"/>
            <a:ext cx="6906491" cy="5585619"/>
          </a:xfrm>
        </p:spPr>
        <p:txBody>
          <a:bodyPr vert="horz" lIns="91440" tIns="45720" rIns="91440" bIns="45720" rtlCol="0" anchor="ctr">
            <a:normAutofit/>
          </a:bodyPr>
          <a:lstStyle/>
          <a:p>
            <a:pPr marL="358779" indent="-228603" algn="l">
              <a:buFont typeface="Arial" panose="020B0604020202020204" pitchFamily="34" charset="0"/>
              <a:buChar char="•"/>
            </a:pPr>
            <a:r>
              <a:rPr lang="en-US" altLang="en-US">
                <a:solidFill>
                  <a:schemeClr val="tx1"/>
                </a:solidFill>
              </a:rPr>
              <a:t>Measures a student’s overall achievement compared with other students</a:t>
            </a:r>
          </a:p>
          <a:p>
            <a:pPr marL="358779" indent="-228603" algn="l">
              <a:buFont typeface="Arial" panose="020B0604020202020204" pitchFamily="34" charset="0"/>
              <a:buChar char="•"/>
            </a:pPr>
            <a:r>
              <a:rPr lang="en-US" altLang="en-US">
                <a:solidFill>
                  <a:schemeClr val="tx1"/>
                </a:solidFill>
              </a:rPr>
              <a:t>Used by universities to select students for university courses</a:t>
            </a:r>
          </a:p>
          <a:p>
            <a:pPr marL="358779" indent="-228603" algn="l">
              <a:buFont typeface="Arial" panose="020B0604020202020204" pitchFamily="34" charset="0"/>
              <a:buChar char="•"/>
            </a:pPr>
            <a:r>
              <a:rPr lang="en-US" altLang="en-US">
                <a:solidFill>
                  <a:schemeClr val="tx1"/>
                </a:solidFill>
              </a:rPr>
              <a:t>Ranges from 0 to 99.95</a:t>
            </a:r>
          </a:p>
          <a:p>
            <a:pPr marL="358779" indent="-228603" algn="l">
              <a:buFont typeface="Arial" panose="020B0604020202020204" pitchFamily="34" charset="0"/>
              <a:buChar char="•"/>
            </a:pPr>
            <a:r>
              <a:rPr lang="en-US" altLang="en-US">
                <a:solidFill>
                  <a:schemeClr val="tx1"/>
                </a:solidFill>
              </a:rPr>
              <a:t>Calculated from university aggregate – based on 90 credits of SACE Stage 2 for entry in 2024.</a:t>
            </a:r>
          </a:p>
          <a:p>
            <a:pPr marL="358779" indent="-228603" algn="l">
              <a:buFont typeface="Arial" panose="020B0604020202020204" pitchFamily="34" charset="0"/>
              <a:buChar char="•"/>
            </a:pPr>
            <a:r>
              <a:rPr lang="en-US" altLang="en-US">
                <a:solidFill>
                  <a:schemeClr val="tx1"/>
                </a:solidFill>
              </a:rPr>
              <a:t>The best four and half subjects are used</a:t>
            </a:r>
          </a:p>
          <a:p>
            <a:pPr indent="-228603" algn="l">
              <a:buFont typeface="Arial" panose="020B0604020202020204" pitchFamily="34" charset="0"/>
              <a:buChar char="•"/>
            </a:pPr>
            <a:endParaRPr lang="en-US">
              <a:solidFill>
                <a:schemeClr val="tx1"/>
              </a:solidFill>
            </a:endParaRPr>
          </a:p>
        </p:txBody>
      </p:sp>
      <p:pic>
        <p:nvPicPr>
          <p:cNvPr id="3" name="Audio Recording 28 Jul 2023 at 2:20:17 pm">
            <a:hlinkClick r:id="" action="ppaction://media"/>
            <a:extLst>
              <a:ext uri="{FF2B5EF4-FFF2-40B4-BE49-F238E27FC236}">
                <a16:creationId xmlns:a16="http://schemas.microsoft.com/office/drawing/2014/main" id="{C2B837DC-7276-FA74-B7AB-67B9444FA3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74234" y="5423567"/>
            <a:ext cx="812800" cy="812800"/>
          </a:xfrm>
          <a:prstGeom prst="rect">
            <a:avLst/>
          </a:prstGeom>
        </p:spPr>
      </p:pic>
    </p:spTree>
    <p:extLst>
      <p:ext uri="{BB962C8B-B14F-4D97-AF65-F5344CB8AC3E}">
        <p14:creationId xmlns:p14="http://schemas.microsoft.com/office/powerpoint/2010/main" val="41314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DAD57103-DF5F-4035-8D20-6C5DD887822A}"/>
              </a:ext>
            </a:extLst>
          </p:cNvPr>
          <p:cNvSpPr>
            <a:spLocks noGrp="1" noChangeArrowheads="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b="1">
                <a:solidFill>
                  <a:srgbClr val="FFFFFF"/>
                </a:solidFill>
                <a:latin typeface="Calibri"/>
                <a:cs typeface="Calibri"/>
              </a:rPr>
              <a:t>Calculating an ATAR</a:t>
            </a:r>
          </a:p>
        </p:txBody>
      </p:sp>
      <p:sp>
        <p:nvSpPr>
          <p:cNvPr id="6" name="Rectangle 5">
            <a:extLst>
              <a:ext uri="{FF2B5EF4-FFF2-40B4-BE49-F238E27FC236}">
                <a16:creationId xmlns:a16="http://schemas.microsoft.com/office/drawing/2014/main" id="{672F70D7-8FE4-4360-A807-1A2E117B0CCD}"/>
              </a:ext>
            </a:extLst>
          </p:cNvPr>
          <p:cNvSpPr>
            <a:spLocks noChangeArrowheads="1"/>
          </p:cNvSpPr>
          <p:nvPr/>
        </p:nvSpPr>
        <p:spPr bwMode="auto">
          <a:xfrm>
            <a:off x="4038600" y="4884874"/>
            <a:ext cx="7188199" cy="12920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lnSpcReduction="10000"/>
          </a:bodyPr>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marL="57151" indent="-285753">
              <a:lnSpc>
                <a:spcPct val="90000"/>
              </a:lnSpc>
              <a:spcAft>
                <a:spcPts val="600"/>
              </a:spcAft>
              <a:buClr>
                <a:srgbClr val="0C4990"/>
              </a:buClr>
              <a:buFont typeface="Arial" panose="020B0604020202020204" pitchFamily="34" charset="0"/>
              <a:buChar char="•"/>
            </a:pPr>
            <a:r>
              <a:rPr lang="en-US" altLang="en-US" sz="1800" b="1" dirty="0">
                <a:solidFill>
                  <a:schemeClr val="tx1"/>
                </a:solidFill>
                <a:latin typeface="Arial"/>
                <a:ea typeface="+mn-ea"/>
                <a:cs typeface="Arial"/>
              </a:rPr>
              <a:t>University Aggregate </a:t>
            </a:r>
            <a:r>
              <a:rPr lang="en-US" altLang="en-US" sz="1800" dirty="0">
                <a:solidFill>
                  <a:schemeClr val="tx1"/>
                </a:solidFill>
                <a:latin typeface="Arial"/>
                <a:ea typeface="+mn-ea"/>
                <a:cs typeface="Arial"/>
              </a:rPr>
              <a:t>(out of 90)</a:t>
            </a:r>
            <a:r>
              <a:rPr lang="en-US" altLang="en-US" sz="1800" b="1" dirty="0">
                <a:solidFill>
                  <a:schemeClr val="tx1"/>
                </a:solidFill>
                <a:latin typeface="Arial"/>
                <a:ea typeface="+mn-ea"/>
                <a:cs typeface="Arial"/>
              </a:rPr>
              <a:t>   </a:t>
            </a:r>
            <a:r>
              <a:rPr lang="en-US" altLang="en-US" sz="1800" dirty="0">
                <a:solidFill>
                  <a:schemeClr val="tx1"/>
                </a:solidFill>
                <a:latin typeface="Arial"/>
                <a:ea typeface="+mn-ea"/>
                <a:cs typeface="Arial"/>
              </a:rPr>
              <a:t>=  85.5</a:t>
            </a:r>
            <a:endParaRPr lang="en-US" dirty="0">
              <a:ea typeface="+mn-ea"/>
            </a:endParaRPr>
          </a:p>
          <a:p>
            <a:pPr indent="-228603">
              <a:lnSpc>
                <a:spcPct val="90000"/>
              </a:lnSpc>
              <a:spcAft>
                <a:spcPts val="600"/>
              </a:spcAft>
              <a:buClr>
                <a:srgbClr val="0C4990"/>
              </a:buClr>
              <a:buFont typeface="Arial" panose="020B0604020202020204" pitchFamily="34" charset="0"/>
              <a:buChar char="•"/>
            </a:pPr>
            <a:r>
              <a:rPr lang="en-US" altLang="en-US" sz="1800" b="1" dirty="0">
                <a:solidFill>
                  <a:schemeClr val="tx1"/>
                </a:solidFill>
                <a:latin typeface="Arial"/>
                <a:ea typeface="+mn-ea"/>
                <a:cs typeface="Arial"/>
              </a:rPr>
              <a:t>ATAR </a:t>
            </a:r>
            <a:r>
              <a:rPr lang="en-US" altLang="en-US" sz="1800" dirty="0">
                <a:solidFill>
                  <a:schemeClr val="tx1"/>
                </a:solidFill>
                <a:latin typeface="Arial"/>
                <a:ea typeface="+mn-ea"/>
                <a:cs typeface="Arial"/>
              </a:rPr>
              <a:t>(based on 2022)</a:t>
            </a:r>
            <a:r>
              <a:rPr lang="en-US" altLang="en-US" sz="1800" b="1" dirty="0">
                <a:solidFill>
                  <a:schemeClr val="tx1"/>
                </a:solidFill>
                <a:latin typeface="Arial"/>
                <a:ea typeface="+mn-ea"/>
                <a:cs typeface="Arial"/>
              </a:rPr>
              <a:t>     </a:t>
            </a:r>
            <a:r>
              <a:rPr lang="en-US" altLang="en-US" sz="1800" b="1" dirty="0">
                <a:solidFill>
                  <a:schemeClr val="tx1"/>
                </a:solidFill>
                <a:latin typeface="Arial"/>
                <a:ea typeface="+mn-ea"/>
                <a:cs typeface="Arial"/>
                <a:sym typeface="Gill Sans" charset="0"/>
              </a:rPr>
              <a:t>                ≈  98.45</a:t>
            </a:r>
          </a:p>
          <a:p>
            <a:pPr indent="-228603">
              <a:lnSpc>
                <a:spcPct val="90000"/>
              </a:lnSpc>
              <a:spcAft>
                <a:spcPts val="600"/>
              </a:spcAft>
              <a:buClr>
                <a:srgbClr val="0C4990"/>
              </a:buClr>
              <a:buFont typeface="Arial" panose="020B0604020202020204" pitchFamily="34" charset="0"/>
              <a:buChar char="•"/>
            </a:pPr>
            <a:r>
              <a:rPr lang="en-US" altLang="en-US" sz="1800" b="1" dirty="0">
                <a:solidFill>
                  <a:schemeClr val="tx1"/>
                </a:solidFill>
                <a:latin typeface="Arial"/>
                <a:ea typeface="+mn-ea"/>
                <a:cs typeface="Arial"/>
                <a:sym typeface="Gill Sans" charset="0"/>
              </a:rPr>
              <a:t>University Aggregate (with bonus) = 89.5</a:t>
            </a:r>
          </a:p>
          <a:p>
            <a:pPr indent="-228603">
              <a:lnSpc>
                <a:spcPct val="90000"/>
              </a:lnSpc>
              <a:spcAft>
                <a:spcPts val="600"/>
              </a:spcAft>
              <a:buClr>
                <a:srgbClr val="0C4990"/>
              </a:buClr>
              <a:buFont typeface="Arial" panose="020B0604020202020204" pitchFamily="34" charset="0"/>
              <a:buChar char="•"/>
            </a:pPr>
            <a:r>
              <a:rPr lang="en-US" altLang="en-US" sz="1800" b="1" dirty="0">
                <a:solidFill>
                  <a:schemeClr val="tx1"/>
                </a:solidFill>
                <a:latin typeface="Arial"/>
                <a:ea typeface="+mn-ea"/>
                <a:cs typeface="Arial"/>
                <a:sym typeface="Gill Sans" charset="0"/>
              </a:rPr>
              <a:t>Selection Rank		     ≈  99.95</a:t>
            </a:r>
            <a:endParaRPr lang="en-US" altLang="en-US" sz="1800" b="1" dirty="0">
              <a:solidFill>
                <a:schemeClr val="tx1"/>
              </a:solidFill>
              <a:latin typeface="Arial"/>
              <a:ea typeface="+mn-ea"/>
              <a:cs typeface="Arial"/>
            </a:endParaRPr>
          </a:p>
        </p:txBody>
      </p:sp>
      <p:sp>
        <p:nvSpPr>
          <p:cNvPr id="12290" name="Rectangle 1">
            <a:extLst>
              <a:ext uri="{FF2B5EF4-FFF2-40B4-BE49-F238E27FC236}">
                <a16:creationId xmlns:a16="http://schemas.microsoft.com/office/drawing/2014/main" id="{1C0A3159-5510-456D-B1D7-DF5028974E83}"/>
              </a:ext>
            </a:extLst>
          </p:cNvPr>
          <p:cNvSpPr>
            <a:spLocks noChangeArrowheads="1"/>
          </p:cNvSpPr>
          <p:nvPr/>
        </p:nvSpPr>
        <p:spPr bwMode="auto">
          <a:xfrm>
            <a:off x="2664410" y="561764"/>
            <a:ext cx="8455298" cy="149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5" tIns="41977" rIns="83955" bIns="41977">
            <a:spAutoFit/>
          </a:bodyPr>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spcAft>
                <a:spcPts val="600"/>
              </a:spcAft>
              <a:buClr>
                <a:srgbClr val="0C4990"/>
              </a:buClr>
            </a:pPr>
            <a:r>
              <a:rPr lang="en-US" altLang="en-US" sz="2250" b="1">
                <a:solidFill>
                  <a:srgbClr val="0C4990"/>
                </a:solidFill>
                <a:latin typeface="Arial" panose="020B0604020202020204" pitchFamily="34" charset="0"/>
                <a:ea typeface="MS PGothic" panose="020B0600070205080204" pitchFamily="34" charset="-128"/>
              </a:rPr>
              <a:t>EXAMPLE:</a:t>
            </a:r>
            <a:r>
              <a:rPr lang="en-US" altLang="en-US" sz="2250">
                <a:solidFill>
                  <a:srgbClr val="0C4990"/>
                </a:solidFill>
                <a:latin typeface="Arial" panose="020B0604020202020204" pitchFamily="34" charset="0"/>
                <a:ea typeface="MS PGothic" panose="020B0600070205080204" pitchFamily="34" charset="-128"/>
              </a:rPr>
              <a:t> Student A receives the following scaled scores</a:t>
            </a:r>
            <a:r>
              <a:rPr lang="en-US" altLang="en-US" sz="2250">
                <a:solidFill>
                  <a:srgbClr val="0C4990"/>
                </a:solidFill>
                <a:ea typeface="MS PGothic" panose="020B0600070205080204" pitchFamily="34" charset="-128"/>
              </a:rPr>
              <a:t>.</a:t>
            </a:r>
          </a:p>
          <a:p>
            <a:pPr>
              <a:spcAft>
                <a:spcPts val="600"/>
              </a:spcAft>
              <a:buClr>
                <a:srgbClr val="0C4990"/>
              </a:buClr>
            </a:pPr>
            <a:endParaRPr lang="en-US" altLang="en-US" sz="2953">
              <a:solidFill>
                <a:srgbClr val="0C4990"/>
              </a:solidFill>
              <a:ea typeface="MS PGothic" panose="020B0600070205080204" pitchFamily="34" charset="-128"/>
            </a:endParaRPr>
          </a:p>
          <a:p>
            <a:pPr>
              <a:spcAft>
                <a:spcPts val="600"/>
              </a:spcAft>
              <a:buClr>
                <a:srgbClr val="0C4990"/>
              </a:buClr>
            </a:pPr>
            <a:endParaRPr lang="en-US" altLang="en-US" sz="2953">
              <a:solidFill>
                <a:srgbClr val="0C4990"/>
              </a:solidFill>
              <a:ea typeface="MS PGothic" panose="020B0600070205080204" pitchFamily="34" charset="-128"/>
            </a:endParaRPr>
          </a:p>
        </p:txBody>
      </p:sp>
      <p:graphicFrame>
        <p:nvGraphicFramePr>
          <p:cNvPr id="5" name="Table 4">
            <a:extLst>
              <a:ext uri="{FF2B5EF4-FFF2-40B4-BE49-F238E27FC236}">
                <a16:creationId xmlns:a16="http://schemas.microsoft.com/office/drawing/2014/main" id="{A6E071D4-B236-B44E-8C6C-9782383626B9}"/>
              </a:ext>
            </a:extLst>
          </p:cNvPr>
          <p:cNvGraphicFramePr>
            <a:graphicFrameLocks noGrp="1"/>
          </p:cNvGraphicFramePr>
          <p:nvPr/>
        </p:nvGraphicFramePr>
        <p:xfrm>
          <a:off x="4038601" y="1475731"/>
          <a:ext cx="7188203" cy="2766287"/>
        </p:xfrm>
        <a:graphic>
          <a:graphicData uri="http://schemas.openxmlformats.org/drawingml/2006/table">
            <a:tbl>
              <a:tblPr firstRow="1" bandRow="1">
                <a:tableStyleId>{9DCAF9ED-07DC-4A11-8D7F-57B35C25682E}</a:tableStyleId>
              </a:tblPr>
              <a:tblGrid>
                <a:gridCol w="1311038">
                  <a:extLst>
                    <a:ext uri="{9D8B030D-6E8A-4147-A177-3AD203B41FA5}">
                      <a16:colId xmlns:a16="http://schemas.microsoft.com/office/drawing/2014/main" val="20000"/>
                    </a:ext>
                  </a:extLst>
                </a:gridCol>
                <a:gridCol w="1057908">
                  <a:extLst>
                    <a:ext uri="{9D8B030D-6E8A-4147-A177-3AD203B41FA5}">
                      <a16:colId xmlns:a16="http://schemas.microsoft.com/office/drawing/2014/main" val="20001"/>
                    </a:ext>
                  </a:extLst>
                </a:gridCol>
                <a:gridCol w="1177241">
                  <a:extLst>
                    <a:ext uri="{9D8B030D-6E8A-4147-A177-3AD203B41FA5}">
                      <a16:colId xmlns:a16="http://schemas.microsoft.com/office/drawing/2014/main" val="20002"/>
                    </a:ext>
                  </a:extLst>
                </a:gridCol>
                <a:gridCol w="1092262">
                  <a:extLst>
                    <a:ext uri="{9D8B030D-6E8A-4147-A177-3AD203B41FA5}">
                      <a16:colId xmlns:a16="http://schemas.microsoft.com/office/drawing/2014/main" val="20003"/>
                    </a:ext>
                  </a:extLst>
                </a:gridCol>
                <a:gridCol w="1274877">
                  <a:extLst>
                    <a:ext uri="{9D8B030D-6E8A-4147-A177-3AD203B41FA5}">
                      <a16:colId xmlns:a16="http://schemas.microsoft.com/office/drawing/2014/main" val="20004"/>
                    </a:ext>
                  </a:extLst>
                </a:gridCol>
                <a:gridCol w="1274877">
                  <a:extLst>
                    <a:ext uri="{9D8B030D-6E8A-4147-A177-3AD203B41FA5}">
                      <a16:colId xmlns:a16="http://schemas.microsoft.com/office/drawing/2014/main" val="20005"/>
                    </a:ext>
                  </a:extLst>
                </a:gridCol>
              </a:tblGrid>
              <a:tr h="648178">
                <a:tc>
                  <a:txBody>
                    <a:bodyPr/>
                    <a:lstStyle/>
                    <a:p>
                      <a:pPr algn="l"/>
                      <a:r>
                        <a:rPr lang="en-US" sz="1700">
                          <a:latin typeface="Arial"/>
                          <a:cs typeface="Arial"/>
                        </a:rPr>
                        <a:t>Stage 2 Subjects  </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700">
                          <a:latin typeface="Arial"/>
                          <a:cs typeface="Arial"/>
                        </a:rPr>
                        <a:t>English</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700">
                          <a:latin typeface="Arial"/>
                          <a:cs typeface="Arial"/>
                        </a:rPr>
                        <a:t>Maths Methods</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700">
                          <a:latin typeface="Arial"/>
                          <a:cs typeface="Arial"/>
                        </a:rPr>
                        <a:t>Physics</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700">
                          <a:latin typeface="Arial"/>
                          <a:cs typeface="Arial"/>
                        </a:rPr>
                        <a:t>Specialist Maths</a:t>
                      </a:r>
                      <a:endParaRPr lang="en-US" sz="1500"/>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700">
                          <a:latin typeface="Arial"/>
                          <a:cs typeface="Arial"/>
                        </a:rPr>
                        <a:t>Research Project </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21753">
                <a:tc>
                  <a:txBody>
                    <a:bodyPr/>
                    <a:lstStyle/>
                    <a:p>
                      <a:r>
                        <a:rPr lang="en-US" sz="2300" b="1">
                          <a:latin typeface="Arial"/>
                          <a:cs typeface="Arial"/>
                        </a:rPr>
                        <a:t>SACE credits</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20</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20</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20</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20</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10</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74603">
                <a:tc>
                  <a:txBody>
                    <a:bodyPr/>
                    <a:lstStyle/>
                    <a:p>
                      <a:r>
                        <a:rPr lang="en-US" sz="2300" b="1">
                          <a:latin typeface="Arial"/>
                          <a:cs typeface="Arial"/>
                        </a:rPr>
                        <a:t>Grade</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A</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A+</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A+</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A+</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A+</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821753">
                <a:tc>
                  <a:txBody>
                    <a:bodyPr/>
                    <a:lstStyle/>
                    <a:p>
                      <a:r>
                        <a:rPr lang="en-US" sz="2300" b="1">
                          <a:latin typeface="Arial"/>
                          <a:cs typeface="Arial"/>
                        </a:rPr>
                        <a:t>Scaled Score</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17.3</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19.5</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19.6</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19.6</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300">
                          <a:latin typeface="Arial"/>
                          <a:cs typeface="Arial"/>
                        </a:rPr>
                        <a:t>9.5</a:t>
                      </a:r>
                    </a:p>
                  </a:txBody>
                  <a:tcPr marL="102972" marR="102972" marT="42897" marB="4289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 name="Audio Recording 28 Jul 2023 at 2:22:11 pm">
            <a:hlinkClick r:id="" action="ppaction://media"/>
            <a:extLst>
              <a:ext uri="{FF2B5EF4-FFF2-40B4-BE49-F238E27FC236}">
                <a16:creationId xmlns:a16="http://schemas.microsoft.com/office/drawing/2014/main" id="{A9D10718-7400-5AE4-2FCA-303778BE7B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59710" y="3474938"/>
            <a:ext cx="812800" cy="812800"/>
          </a:xfrm>
          <a:prstGeom prst="rect">
            <a:avLst/>
          </a:prstGeom>
        </p:spPr>
      </p:pic>
    </p:spTree>
    <p:extLst>
      <p:ext uri="{BB962C8B-B14F-4D97-AF65-F5344CB8AC3E}">
        <p14:creationId xmlns:p14="http://schemas.microsoft.com/office/powerpoint/2010/main" val="1310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9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DAD57103-DF5F-4035-8D20-6C5DD887822A}"/>
              </a:ext>
            </a:extLst>
          </p:cNvPr>
          <p:cNvSpPr>
            <a:spLocks noGrp="1" noChangeArrowheads="1"/>
          </p:cNvSpPr>
          <p:nvPr>
            <p:ph type="title"/>
          </p:nvPr>
        </p:nvSpPr>
        <p:spPr>
          <a:xfrm>
            <a:off x="549367"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en-US" sz="2600" b="1">
                <a:solidFill>
                  <a:srgbClr val="FFFFFF"/>
                </a:solidFill>
                <a:latin typeface="Calibri" panose="020F0502020204030204" pitchFamily="34" charset="0"/>
                <a:cs typeface="Calibri" panose="020F0502020204030204" pitchFamily="34" charset="0"/>
              </a:rPr>
              <a:t>Calculating an ATAR</a:t>
            </a:r>
          </a:p>
        </p:txBody>
      </p:sp>
      <p:sp>
        <p:nvSpPr>
          <p:cNvPr id="6" name="Rectangle 5">
            <a:extLst>
              <a:ext uri="{FF2B5EF4-FFF2-40B4-BE49-F238E27FC236}">
                <a16:creationId xmlns:a16="http://schemas.microsoft.com/office/drawing/2014/main" id="{672F70D7-8FE4-4360-A807-1A2E117B0CCD}"/>
              </a:ext>
            </a:extLst>
          </p:cNvPr>
          <p:cNvSpPr>
            <a:spLocks noChangeArrowheads="1"/>
          </p:cNvSpPr>
          <p:nvPr/>
        </p:nvSpPr>
        <p:spPr bwMode="auto">
          <a:xfrm>
            <a:off x="4038600" y="4575163"/>
            <a:ext cx="7188199" cy="13541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marL="285750" indent="-285750">
              <a:buClr>
                <a:srgbClr val="0C4990"/>
              </a:buClr>
              <a:buFont typeface="Arial" panose="020B0604020202020204" pitchFamily="34" charset="0"/>
              <a:buChar char="•"/>
            </a:pPr>
            <a:r>
              <a:rPr lang="en-US" altLang="en-US" sz="1800" b="1">
                <a:solidFill>
                  <a:schemeClr val="tx1"/>
                </a:solidFill>
                <a:latin typeface="Arial"/>
                <a:ea typeface="MS PGothic"/>
              </a:rPr>
              <a:t>University Aggregate </a:t>
            </a:r>
            <a:r>
              <a:rPr lang="en-US" altLang="en-US" sz="1800">
                <a:solidFill>
                  <a:schemeClr val="tx1"/>
                </a:solidFill>
                <a:latin typeface="Arial"/>
                <a:ea typeface="MS PGothic"/>
              </a:rPr>
              <a:t>(out of 90)      =  77.05</a:t>
            </a:r>
            <a:endParaRPr lang="en-US">
              <a:solidFill>
                <a:schemeClr val="tx1"/>
              </a:solidFill>
            </a:endParaRPr>
          </a:p>
          <a:p>
            <a:pPr marL="285750" indent="-285750">
              <a:buClr>
                <a:srgbClr val="0C4990"/>
              </a:buClr>
              <a:buFont typeface="Arial" panose="020B0604020202020204" pitchFamily="34" charset="0"/>
              <a:buChar char="•"/>
            </a:pPr>
            <a:r>
              <a:rPr lang="en-US" altLang="en-US" sz="1800" b="1">
                <a:solidFill>
                  <a:schemeClr val="tx1"/>
                </a:solidFill>
                <a:latin typeface="Arial"/>
                <a:ea typeface="MS PGothic"/>
              </a:rPr>
              <a:t>ATAR </a:t>
            </a:r>
            <a:r>
              <a:rPr lang="en-US" altLang="en-US" sz="1800">
                <a:solidFill>
                  <a:schemeClr val="tx1"/>
                </a:solidFill>
                <a:latin typeface="Arial"/>
                <a:ea typeface="MS PGothic"/>
              </a:rPr>
              <a:t>(based on 2022)</a:t>
            </a:r>
            <a:r>
              <a:rPr lang="en-US" altLang="en-US" sz="1800" b="1">
                <a:solidFill>
                  <a:schemeClr val="tx1"/>
                </a:solidFill>
                <a:latin typeface="Arial"/>
                <a:ea typeface="MS PGothic"/>
              </a:rPr>
              <a:t>                 </a:t>
            </a:r>
            <a:r>
              <a:rPr lang="en-US" altLang="en-US" sz="1800" b="1">
                <a:solidFill>
                  <a:schemeClr val="tx1"/>
                </a:solidFill>
                <a:latin typeface="Arial"/>
                <a:ea typeface="MS PGothic"/>
                <a:sym typeface="Gill Sans" charset="0"/>
              </a:rPr>
              <a:t>      </a:t>
            </a:r>
            <a:r>
              <a:rPr lang="en-US" altLang="en-US" sz="1800" b="1">
                <a:solidFill>
                  <a:schemeClr val="tx1"/>
                </a:solidFill>
                <a:latin typeface="Arial"/>
                <a:ea typeface="ヒラギノ明朝 ProN W3"/>
                <a:sym typeface="Gill Sans" charset="0"/>
              </a:rPr>
              <a:t>≈  </a:t>
            </a:r>
            <a:r>
              <a:rPr lang="en-US" altLang="en-US" sz="1800">
                <a:solidFill>
                  <a:schemeClr val="tx1"/>
                </a:solidFill>
                <a:latin typeface="Arial"/>
                <a:ea typeface="ヒラギノ明朝 ProN W3"/>
                <a:sym typeface="Gill Sans" charset="0"/>
              </a:rPr>
              <a:t>90.5</a:t>
            </a:r>
            <a:endParaRPr lang="en-US" altLang="en-US" sz="1800">
              <a:solidFill>
                <a:schemeClr val="tx1"/>
              </a:solidFill>
              <a:latin typeface="Arial"/>
              <a:ea typeface="ヒラギノ明朝 ProN W3"/>
              <a:cs typeface="Arial"/>
            </a:endParaRPr>
          </a:p>
          <a:p>
            <a:pPr indent="-228600">
              <a:spcAft>
                <a:spcPts val="600"/>
              </a:spcAft>
              <a:buClr>
                <a:srgbClr val="0C4990"/>
              </a:buClr>
              <a:buFont typeface="Arial" panose="020B0604020202020204" pitchFamily="34" charset="0"/>
              <a:buChar char="•"/>
            </a:pPr>
            <a:r>
              <a:rPr lang="en-US" altLang="en-US" sz="1800" b="1">
                <a:solidFill>
                  <a:schemeClr val="tx1"/>
                </a:solidFill>
                <a:latin typeface="Arial"/>
                <a:ea typeface="ヒラギノ明朝 ProN W3"/>
                <a:cs typeface="Arial"/>
                <a:sym typeface="Gill Sans" charset="0"/>
              </a:rPr>
              <a:t> University Aggregate (with bonus) = </a:t>
            </a:r>
            <a:r>
              <a:rPr lang="en-US" altLang="en-US" sz="1800">
                <a:solidFill>
                  <a:schemeClr val="tx1"/>
                </a:solidFill>
                <a:latin typeface="Arial"/>
                <a:ea typeface="ヒラギノ明朝 ProN W3"/>
                <a:cs typeface="Arial"/>
                <a:sym typeface="Gill Sans" charset="0"/>
              </a:rPr>
              <a:t>79.05</a:t>
            </a:r>
            <a:endParaRPr lang="en-US" altLang="en-US" sz="1800">
              <a:solidFill>
                <a:schemeClr val="tx1"/>
              </a:solidFill>
              <a:latin typeface="Arial"/>
              <a:ea typeface="ヒラギノ明朝 ProN W3"/>
              <a:cs typeface="Arial"/>
            </a:endParaRPr>
          </a:p>
          <a:p>
            <a:pPr marL="285750" indent="-285750">
              <a:buClr>
                <a:srgbClr val="0C4990"/>
              </a:buClr>
              <a:buFont typeface="Arial"/>
              <a:buChar char="•"/>
            </a:pPr>
            <a:r>
              <a:rPr lang="en-US" altLang="en-US" sz="1800" b="1">
                <a:solidFill>
                  <a:schemeClr val="tx1"/>
                </a:solidFill>
                <a:latin typeface="Arial"/>
                <a:ea typeface="ヒラギノ明朝 ProN W3"/>
                <a:cs typeface="Arial"/>
                <a:sym typeface="Gill Sans" charset="0"/>
              </a:rPr>
              <a:t>Selection Rank                                   </a:t>
            </a:r>
            <a:r>
              <a:rPr lang="en-US" sz="1800" b="1">
                <a:solidFill>
                  <a:schemeClr val="tx1"/>
                </a:solidFill>
                <a:latin typeface="Arial"/>
                <a:ea typeface="ヒラギノ明朝 ProN W3"/>
                <a:cs typeface="Arial"/>
                <a:sym typeface="Gill Sans" charset="0"/>
              </a:rPr>
              <a:t>≈ </a:t>
            </a:r>
            <a:r>
              <a:rPr lang="en-US" altLang="en-US" sz="1800" b="1">
                <a:solidFill>
                  <a:schemeClr val="tx1"/>
                </a:solidFill>
                <a:latin typeface="Arial"/>
                <a:ea typeface="ヒラギノ明朝 ProN W3"/>
                <a:cs typeface="Arial"/>
                <a:sym typeface="Gill Sans" charset="0"/>
              </a:rPr>
              <a:t> </a:t>
            </a:r>
            <a:r>
              <a:rPr lang="en-US" altLang="en-US" sz="1800">
                <a:solidFill>
                  <a:schemeClr val="tx1"/>
                </a:solidFill>
                <a:latin typeface="Arial"/>
                <a:ea typeface="ヒラギノ明朝 ProN W3"/>
                <a:cs typeface="Arial"/>
                <a:sym typeface="Gill Sans" charset="0"/>
              </a:rPr>
              <a:t>92.95</a:t>
            </a:r>
            <a:endParaRPr lang="en-US" altLang="en-US" sz="1800">
              <a:solidFill>
                <a:schemeClr val="tx1"/>
              </a:solidFill>
              <a:latin typeface="Arial"/>
              <a:ea typeface="ヒラギノ明朝 ProN W3"/>
              <a:cs typeface="Arial"/>
            </a:endParaRPr>
          </a:p>
        </p:txBody>
      </p:sp>
      <p:sp>
        <p:nvSpPr>
          <p:cNvPr id="12290" name="Rectangle 1">
            <a:extLst>
              <a:ext uri="{FF2B5EF4-FFF2-40B4-BE49-F238E27FC236}">
                <a16:creationId xmlns:a16="http://schemas.microsoft.com/office/drawing/2014/main" id="{1C0A3159-5510-456D-B1D7-DF5028974E83}"/>
              </a:ext>
            </a:extLst>
          </p:cNvPr>
          <p:cNvSpPr>
            <a:spLocks noChangeArrowheads="1"/>
          </p:cNvSpPr>
          <p:nvPr/>
        </p:nvSpPr>
        <p:spPr bwMode="auto">
          <a:xfrm>
            <a:off x="2664410" y="561764"/>
            <a:ext cx="8455298" cy="149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5" tIns="41977" rIns="83955" bIns="41977">
            <a:spAutoFit/>
          </a:bodyPr>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spcAft>
                <a:spcPts val="600"/>
              </a:spcAft>
              <a:buClr>
                <a:srgbClr val="0C4990"/>
              </a:buClr>
            </a:pPr>
            <a:r>
              <a:rPr lang="en-US" altLang="en-US" sz="2250" b="1">
                <a:solidFill>
                  <a:srgbClr val="0C4990"/>
                </a:solidFill>
                <a:latin typeface="Arial" panose="020B0604020202020204" pitchFamily="34" charset="0"/>
                <a:ea typeface="MS PGothic" panose="020B0600070205080204" pitchFamily="34" charset="-128"/>
              </a:rPr>
              <a:t>EXAMPLE:</a:t>
            </a:r>
            <a:r>
              <a:rPr lang="en-US" altLang="en-US" sz="2250">
                <a:solidFill>
                  <a:srgbClr val="0C4990"/>
                </a:solidFill>
                <a:latin typeface="Arial" panose="020B0604020202020204" pitchFamily="34" charset="0"/>
                <a:ea typeface="MS PGothic" panose="020B0600070205080204" pitchFamily="34" charset="-128"/>
              </a:rPr>
              <a:t> Student B receives the following scaled scores</a:t>
            </a:r>
            <a:r>
              <a:rPr lang="en-US" altLang="en-US" sz="2250">
                <a:solidFill>
                  <a:srgbClr val="0C4990"/>
                </a:solidFill>
                <a:ea typeface="MS PGothic" panose="020B0600070205080204" pitchFamily="34" charset="-128"/>
              </a:rPr>
              <a:t>.</a:t>
            </a:r>
          </a:p>
          <a:p>
            <a:pPr>
              <a:spcAft>
                <a:spcPts val="600"/>
              </a:spcAft>
              <a:buClr>
                <a:srgbClr val="0C4990"/>
              </a:buClr>
            </a:pPr>
            <a:endParaRPr lang="en-US" altLang="en-US" sz="2953">
              <a:solidFill>
                <a:srgbClr val="0C4990"/>
              </a:solidFill>
              <a:ea typeface="MS PGothic" panose="020B0600070205080204" pitchFamily="34" charset="-128"/>
            </a:endParaRPr>
          </a:p>
          <a:p>
            <a:pPr>
              <a:spcAft>
                <a:spcPts val="600"/>
              </a:spcAft>
              <a:buClr>
                <a:srgbClr val="0C4990"/>
              </a:buClr>
            </a:pPr>
            <a:endParaRPr lang="en-US" altLang="en-US" sz="2953">
              <a:solidFill>
                <a:srgbClr val="0C4990"/>
              </a:solidFill>
              <a:ea typeface="MS PGothic" panose="020B0600070205080204" pitchFamily="34" charset="-128"/>
            </a:endParaRPr>
          </a:p>
        </p:txBody>
      </p:sp>
      <p:pic>
        <p:nvPicPr>
          <p:cNvPr id="4" name="Picture 3">
            <a:extLst>
              <a:ext uri="{FF2B5EF4-FFF2-40B4-BE49-F238E27FC236}">
                <a16:creationId xmlns:a16="http://schemas.microsoft.com/office/drawing/2014/main" id="{76043E08-AFB2-AA4F-B275-EBDA264AA316}"/>
              </a:ext>
            </a:extLst>
          </p:cNvPr>
          <p:cNvPicPr>
            <a:picLocks noChangeAspect="1"/>
          </p:cNvPicPr>
          <p:nvPr/>
        </p:nvPicPr>
        <p:blipFill>
          <a:blip r:embed="rId5"/>
          <a:stretch>
            <a:fillRect/>
          </a:stretch>
        </p:blipFill>
        <p:spPr>
          <a:xfrm>
            <a:off x="3574688" y="2039677"/>
            <a:ext cx="8463071" cy="1852702"/>
          </a:xfrm>
          <a:prstGeom prst="rect">
            <a:avLst/>
          </a:prstGeom>
        </p:spPr>
      </p:pic>
      <p:pic>
        <p:nvPicPr>
          <p:cNvPr id="2" name="Audio Recording 28 Jul 2023 at 2:23:06 pm">
            <a:hlinkClick r:id="" action="ppaction://media"/>
            <a:extLst>
              <a:ext uri="{FF2B5EF4-FFF2-40B4-BE49-F238E27FC236}">
                <a16:creationId xmlns:a16="http://schemas.microsoft.com/office/drawing/2014/main" id="{23CE4F04-A774-A807-3A5B-D32B08ABD7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51610" y="3417672"/>
            <a:ext cx="812800" cy="812800"/>
          </a:xfrm>
          <a:prstGeom prst="rect">
            <a:avLst/>
          </a:prstGeom>
        </p:spPr>
      </p:pic>
    </p:spTree>
    <p:extLst>
      <p:ext uri="{BB962C8B-B14F-4D97-AF65-F5344CB8AC3E}">
        <p14:creationId xmlns:p14="http://schemas.microsoft.com/office/powerpoint/2010/main" val="33328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96E8C-64F0-954F-BF17-374B2752E16F}"/>
              </a:ext>
            </a:extLst>
          </p:cNvPr>
          <p:cNvSpPr>
            <a:spLocks noGrp="1"/>
          </p:cNvSpPr>
          <p:nvPr>
            <p:ph type="title"/>
          </p:nvPr>
        </p:nvSpPr>
        <p:spPr>
          <a:xfrm>
            <a:off x="686834" y="1153572"/>
            <a:ext cx="3200400" cy="4461163"/>
          </a:xfrm>
        </p:spPr>
        <p:txBody>
          <a:bodyPr>
            <a:normAutofit/>
          </a:bodyPr>
          <a:lstStyle/>
          <a:p>
            <a:r>
              <a:rPr lang="en-US">
                <a:solidFill>
                  <a:srgbClr val="FFFFFF"/>
                </a:solidFill>
              </a:rPr>
              <a:t>Scaling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5F7C0B-D66E-E042-9B16-7E5E9C1933FD}"/>
              </a:ext>
            </a:extLst>
          </p:cNvPr>
          <p:cNvSpPr>
            <a:spLocks noGrp="1"/>
          </p:cNvSpPr>
          <p:nvPr>
            <p:ph idx="1"/>
          </p:nvPr>
        </p:nvSpPr>
        <p:spPr>
          <a:xfrm>
            <a:off x="4447309" y="591345"/>
            <a:ext cx="6906491" cy="5585619"/>
          </a:xfrm>
        </p:spPr>
        <p:txBody>
          <a:bodyPr anchor="ctr">
            <a:normAutofit/>
          </a:bodyPr>
          <a:lstStyle/>
          <a:p>
            <a:pPr marL="457206" indent="-457206"/>
            <a:r>
              <a:rPr lang="en-US" sz="2400">
                <a:latin typeface="Arial"/>
                <a:cs typeface="Arial"/>
              </a:rPr>
              <a:t>Compares student performance in combinations of subjects</a:t>
            </a:r>
          </a:p>
          <a:p>
            <a:pPr marL="457206" indent="-457206"/>
            <a:r>
              <a:rPr lang="en-US" sz="2400">
                <a:latin typeface="Arial"/>
                <a:cs typeface="Arial"/>
              </a:rPr>
              <a:t>Fairness across the subject areas</a:t>
            </a:r>
          </a:p>
          <a:p>
            <a:pPr marL="457206" indent="-457206"/>
            <a:r>
              <a:rPr lang="en-US" sz="2400">
                <a:latin typeface="Arial"/>
                <a:cs typeface="Arial"/>
              </a:rPr>
              <a:t>Mathematical process called the SA Logistical Scaling procedure. </a:t>
            </a:r>
          </a:p>
          <a:p>
            <a:pPr marL="457206" indent="-457206"/>
            <a:r>
              <a:rPr lang="en-US" sz="2400">
                <a:latin typeface="Arial"/>
                <a:cs typeface="Arial"/>
              </a:rPr>
              <a:t>Exam based subjects</a:t>
            </a:r>
          </a:p>
          <a:p>
            <a:pPr marL="457206" indent="-457206"/>
            <a:r>
              <a:rPr lang="en-US" sz="2400">
                <a:latin typeface="Arial"/>
                <a:cs typeface="Arial"/>
              </a:rPr>
              <a:t>Why? For tertiary entry, defining academic merit</a:t>
            </a:r>
          </a:p>
          <a:p>
            <a:pPr marL="457206" indent="-457206"/>
            <a:r>
              <a:rPr lang="en-US" sz="2400">
                <a:latin typeface="Arial"/>
                <a:cs typeface="Arial"/>
              </a:rPr>
              <a:t>Choosing subjects – interests and abilities</a:t>
            </a:r>
          </a:p>
          <a:p>
            <a:pPr marL="457206" indent="-457206"/>
            <a:r>
              <a:rPr lang="en-US" sz="2400">
                <a:latin typeface="Arial"/>
                <a:cs typeface="Arial"/>
              </a:rPr>
              <a:t>Scaling video:  see SATAC site </a:t>
            </a:r>
            <a:r>
              <a:rPr lang="en-AU" sz="2400">
                <a:latin typeface="Arial"/>
                <a:cs typeface="Arial"/>
                <a:hlinkClick r:id="rId5"/>
              </a:rPr>
              <a:t>https://www.satac.edu.au/pages/scaling</a:t>
            </a:r>
            <a:endParaRPr lang="en-US" sz="2400">
              <a:latin typeface="Arial"/>
              <a:cs typeface="Arial"/>
            </a:endParaRPr>
          </a:p>
          <a:p>
            <a:endParaRPr lang="en-US" sz="2400"/>
          </a:p>
        </p:txBody>
      </p:sp>
      <p:pic>
        <p:nvPicPr>
          <p:cNvPr id="4" name="Audio Recording 28 Jul 2023 at 2:24:10 pm">
            <a:hlinkClick r:id="" action="ppaction://media"/>
            <a:extLst>
              <a:ext uri="{FF2B5EF4-FFF2-40B4-BE49-F238E27FC236}">
                <a16:creationId xmlns:a16="http://schemas.microsoft.com/office/drawing/2014/main" id="{38C99E03-08DB-269A-9DEF-411598FF76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80634" y="4710495"/>
            <a:ext cx="812800" cy="812800"/>
          </a:xfrm>
          <a:prstGeom prst="rect">
            <a:avLst/>
          </a:prstGeom>
        </p:spPr>
      </p:pic>
    </p:spTree>
    <p:extLst>
      <p:ext uri="{BB962C8B-B14F-4D97-AF65-F5344CB8AC3E}">
        <p14:creationId xmlns:p14="http://schemas.microsoft.com/office/powerpoint/2010/main" val="236332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1CBC9-9CE8-C349-B256-4482933BD71D}"/>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Tertiary Pathways</a:t>
            </a:r>
            <a:endParaRPr lang="en-US">
              <a:solidFill>
                <a:srgbClr val="FFFFFF"/>
              </a:solidFill>
            </a:endParaRPr>
          </a:p>
        </p:txBody>
      </p:sp>
      <p:sp>
        <p:nvSpPr>
          <p:cNvPr id="26"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9AA32A28-12C3-3A43-BD86-A7FAF6ACB54C}"/>
              </a:ext>
            </a:extLst>
          </p:cNvPr>
          <p:cNvSpPr>
            <a:spLocks noGrp="1"/>
          </p:cNvSpPr>
          <p:nvPr>
            <p:ph idx="1"/>
          </p:nvPr>
        </p:nvSpPr>
        <p:spPr>
          <a:xfrm>
            <a:off x="4447309" y="591345"/>
            <a:ext cx="6906491" cy="5585619"/>
          </a:xfrm>
        </p:spPr>
        <p:txBody>
          <a:bodyPr anchor="ctr">
            <a:normAutofit/>
          </a:bodyPr>
          <a:lstStyle/>
          <a:p>
            <a:pPr marL="0" indent="0" algn="ctr" defTabSz="694944">
              <a:buNone/>
            </a:pPr>
            <a:r>
              <a:rPr lang="en-US" sz="3600" b="1" kern="1200">
                <a:latin typeface="+mn-lt"/>
                <a:ea typeface="ヒラギノ明朝 ProN W3" panose="02020300000000000000" pitchFamily="18" charset="-128"/>
                <a:cs typeface="Calibri"/>
                <a:sym typeface="Rockwell" panose="02060603020205020403" pitchFamily="18" charset="77"/>
              </a:rPr>
              <a:t>Careers Counsellors</a:t>
            </a:r>
          </a:p>
          <a:p>
            <a:pPr marL="0" indent="0" algn="ctr" defTabSz="694944">
              <a:buNone/>
            </a:pPr>
            <a:endParaRPr lang="en-US" sz="3600" b="1" kern="1200">
              <a:latin typeface="+mn-lt"/>
              <a:ea typeface="ヒラギノ明朝 ProN W3" panose="02020300000000000000" pitchFamily="18" charset="-128"/>
              <a:cs typeface="Calibri"/>
              <a:sym typeface="Rockwell" panose="02060603020205020403" pitchFamily="18" charset="77"/>
            </a:endParaRPr>
          </a:p>
          <a:p>
            <a:pPr marL="0" indent="0" algn="ctr" defTabSz="694944">
              <a:buNone/>
            </a:pPr>
            <a:r>
              <a:rPr lang="en-US" kern="1200">
                <a:latin typeface="+mn-lt"/>
                <a:ea typeface="ヒラギノ明朝 ProN W3"/>
                <a:cs typeface="Calibri"/>
                <a:sym typeface="Rockwell" panose="02060603020205020403" pitchFamily="18" charset="77"/>
              </a:rPr>
              <a:t>Belinda Sorensen – Cameron </a:t>
            </a:r>
            <a:r>
              <a:rPr lang="en-US">
                <a:ea typeface="ヒラギノ明朝 ProN W3"/>
                <a:cs typeface="Calibri"/>
                <a:sym typeface="Rockwell" panose="02060603020205020403" pitchFamily="18" charset="77"/>
              </a:rPr>
              <a:t>&amp; </a:t>
            </a:r>
            <a:r>
              <a:rPr lang="en-US" kern="1200">
                <a:latin typeface="+mn-lt"/>
                <a:ea typeface="ヒラギノ明朝 ProN W3"/>
                <a:cs typeface="Calibri"/>
                <a:sym typeface="Rockwell" panose="02060603020205020403" pitchFamily="18" charset="77"/>
              </a:rPr>
              <a:t>Douglas</a:t>
            </a:r>
            <a:endParaRPr lang="en-US" kern="1200">
              <a:latin typeface="+mn-lt"/>
              <a:ea typeface="ヒラギノ明朝 ProN W3"/>
              <a:cs typeface="Calibri"/>
            </a:endParaRPr>
          </a:p>
          <a:p>
            <a:pPr marL="0" indent="0" algn="ctr" defTabSz="694944">
              <a:buNone/>
            </a:pPr>
            <a:r>
              <a:rPr lang="en-US" kern="1200">
                <a:latin typeface="+mn-lt"/>
                <a:ea typeface="ヒラギノ明朝 ProN W3"/>
                <a:cs typeface="Calibri"/>
                <a:sym typeface="Rockwell" panose="02060603020205020403" pitchFamily="18" charset="77"/>
              </a:rPr>
              <a:t>Sam Smith –</a:t>
            </a:r>
            <a:r>
              <a:rPr lang="en-US">
                <a:ea typeface="ヒラギノ明朝 ProN W3"/>
                <a:cs typeface="Calibri"/>
                <a:sym typeface="Rockwell" panose="02060603020205020403" pitchFamily="18" charset="77"/>
              </a:rPr>
              <a:t> </a:t>
            </a:r>
            <a:r>
              <a:rPr lang="en-US" kern="1200">
                <a:latin typeface="+mn-lt"/>
                <a:ea typeface="ヒラギノ明朝 ProN W3"/>
                <a:cs typeface="Calibri"/>
                <a:sym typeface="Rockwell" panose="02060603020205020403" pitchFamily="18" charset="77"/>
              </a:rPr>
              <a:t> Gordon </a:t>
            </a:r>
            <a:r>
              <a:rPr lang="en-US">
                <a:ea typeface="ヒラギノ明朝 ProN W3"/>
                <a:cs typeface="Calibri"/>
                <a:sym typeface="Rockwell" panose="02060603020205020403" pitchFamily="18" charset="77"/>
              </a:rPr>
              <a:t>&amp; </a:t>
            </a:r>
            <a:r>
              <a:rPr lang="en-US" kern="1200">
                <a:latin typeface="+mn-lt"/>
                <a:ea typeface="ヒラギノ明朝 ProN W3"/>
                <a:cs typeface="Calibri"/>
                <a:sym typeface="Rockwell" panose="02060603020205020403" pitchFamily="18" charset="77"/>
              </a:rPr>
              <a:t>Campbell</a:t>
            </a:r>
            <a:endParaRPr lang="en-US" kern="1200">
              <a:latin typeface="+mn-lt"/>
              <a:ea typeface="ヒラギノ明朝 ProN W3"/>
              <a:cs typeface="Calibri"/>
            </a:endParaRPr>
          </a:p>
          <a:p>
            <a:pPr marL="0" indent="0" algn="ctr" defTabSz="694944">
              <a:buNone/>
            </a:pPr>
            <a:r>
              <a:rPr lang="en-US" kern="1200">
                <a:latin typeface="+mn-lt"/>
                <a:ea typeface="ヒラギノ明朝 ProN W3"/>
                <a:cs typeface="Calibri"/>
                <a:sym typeface="Rockwell" panose="02060603020205020403" pitchFamily="18" charset="77"/>
              </a:rPr>
              <a:t>Janet Rainey – McGregor </a:t>
            </a:r>
            <a:r>
              <a:rPr lang="en-US">
                <a:ea typeface="ヒラギノ明朝 ProN W3"/>
                <a:cs typeface="Calibri"/>
                <a:sym typeface="Rockwell" panose="02060603020205020403" pitchFamily="18" charset="77"/>
              </a:rPr>
              <a:t>&amp; </a:t>
            </a:r>
            <a:r>
              <a:rPr lang="en-US" kern="1200">
                <a:latin typeface="+mn-lt"/>
                <a:ea typeface="ヒラギノ明朝 ProN W3"/>
                <a:cs typeface="Calibri"/>
                <a:sym typeface="Rockwell" panose="02060603020205020403" pitchFamily="18" charset="77"/>
              </a:rPr>
              <a:t>Stewart</a:t>
            </a:r>
            <a:endParaRPr lang="en-US" kern="1200">
              <a:latin typeface="+mn-lt"/>
              <a:ea typeface="ヒラギノ明朝 ProN W3"/>
              <a:cs typeface="Calibri"/>
            </a:endParaRPr>
          </a:p>
        </p:txBody>
      </p:sp>
      <p:pic>
        <p:nvPicPr>
          <p:cNvPr id="3" name="Audio Recording 27 Jul 2023 at 7:17:01 pm">
            <a:hlinkClick r:id="" action="ppaction://media"/>
            <a:extLst>
              <a:ext uri="{FF2B5EF4-FFF2-40B4-BE49-F238E27FC236}">
                <a16:creationId xmlns:a16="http://schemas.microsoft.com/office/drawing/2014/main" id="{7C86D316-ACCA-C66D-47D8-B42D837A96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8164" y="5674893"/>
            <a:ext cx="812800" cy="812800"/>
          </a:xfrm>
          <a:prstGeom prst="rect">
            <a:avLst/>
          </a:prstGeom>
        </p:spPr>
      </p:pic>
    </p:spTree>
    <p:extLst>
      <p:ext uri="{BB962C8B-B14F-4D97-AF65-F5344CB8AC3E}">
        <p14:creationId xmlns:p14="http://schemas.microsoft.com/office/powerpoint/2010/main" val="114706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24C4-1858-BD45-904A-A0D432D09075}"/>
              </a:ext>
            </a:extLst>
          </p:cNvPr>
          <p:cNvSpPr>
            <a:spLocks noGrp="1"/>
          </p:cNvSpPr>
          <p:nvPr>
            <p:ph type="title"/>
          </p:nvPr>
        </p:nvSpPr>
        <p:spPr>
          <a:xfrm>
            <a:off x="519954" y="559678"/>
            <a:ext cx="3809962" cy="4952492"/>
          </a:xfrm>
        </p:spPr>
        <p:txBody>
          <a:bodyPr>
            <a:normAutofit/>
          </a:bodyPr>
          <a:lstStyle/>
          <a:p>
            <a:r>
              <a:rPr lang="en-US" sz="4800" b="1">
                <a:latin typeface="Calibri" panose="020F0502020204030204" pitchFamily="34" charset="0"/>
                <a:cs typeface="Calibri" panose="020F0502020204030204" pitchFamily="34" charset="0"/>
              </a:rPr>
              <a:t>Careers </a:t>
            </a:r>
            <a:br>
              <a:rPr lang="en-US" sz="4800" b="1">
                <a:latin typeface="Calibri" panose="020F0502020204030204" pitchFamily="34" charset="0"/>
                <a:cs typeface="Calibri" panose="020F0502020204030204" pitchFamily="34" charset="0"/>
              </a:rPr>
            </a:br>
            <a:r>
              <a:rPr lang="en-US" sz="4800" b="1">
                <a:latin typeface="Calibri" panose="020F0502020204030204" pitchFamily="34" charset="0"/>
                <a:cs typeface="Calibri" panose="020F0502020204030204" pitchFamily="34" charset="0"/>
              </a:rPr>
              <a:t>support </a:t>
            </a:r>
            <a:br>
              <a:rPr lang="en-US" sz="4800" b="1">
                <a:latin typeface="Calibri" panose="020F0502020204030204" pitchFamily="34" charset="0"/>
                <a:cs typeface="Calibri" panose="020F0502020204030204" pitchFamily="34" charset="0"/>
              </a:rPr>
            </a:br>
            <a:r>
              <a:rPr lang="en-US" sz="4800" b="1">
                <a:latin typeface="Calibri" panose="020F0502020204030204" pitchFamily="34" charset="0"/>
                <a:cs typeface="Calibri" panose="020F0502020204030204" pitchFamily="34" charset="0"/>
              </a:rPr>
              <a:t>in </a:t>
            </a:r>
            <a:br>
              <a:rPr lang="en-US" sz="4800" b="1">
                <a:latin typeface="Calibri" panose="020F0502020204030204" pitchFamily="34" charset="0"/>
                <a:cs typeface="Calibri" panose="020F0502020204030204" pitchFamily="34" charset="0"/>
              </a:rPr>
            </a:br>
            <a:r>
              <a:rPr lang="en-US" sz="4800" b="1">
                <a:latin typeface="Calibri" panose="020F0502020204030204" pitchFamily="34" charset="0"/>
                <a:cs typeface="Calibri" panose="020F0502020204030204" pitchFamily="34" charset="0"/>
              </a:rPr>
              <a:t>Year 12</a:t>
            </a:r>
          </a:p>
        </p:txBody>
      </p:sp>
      <p:graphicFrame>
        <p:nvGraphicFramePr>
          <p:cNvPr id="5" name="Content Placeholder 2">
            <a:extLst>
              <a:ext uri="{FF2B5EF4-FFF2-40B4-BE49-F238E27FC236}">
                <a16:creationId xmlns:a16="http://schemas.microsoft.com/office/drawing/2014/main" id="{0EA15088-8514-4345-A251-E7C9F9FD1DAD}"/>
              </a:ext>
            </a:extLst>
          </p:cNvPr>
          <p:cNvGraphicFramePr>
            <a:graphicFrameLocks noGrp="1"/>
          </p:cNvGraphicFramePr>
          <p:nvPr>
            <p:ph idx="1"/>
            <p:extLst>
              <p:ext uri="{D42A27DB-BD31-4B8C-83A1-F6EECF244321}">
                <p14:modId xmlns:p14="http://schemas.microsoft.com/office/powerpoint/2010/main" val="795242283"/>
              </p:ext>
            </p:extLst>
          </p:nvPr>
        </p:nvGraphicFramePr>
        <p:xfrm>
          <a:off x="5181600" y="568326"/>
          <a:ext cx="6248400" cy="5656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27 Jul 2023 at 7:19:00 pm">
            <a:hlinkClick r:id="" action="ppaction://media"/>
            <a:extLst>
              <a:ext uri="{FF2B5EF4-FFF2-40B4-BE49-F238E27FC236}">
                <a16:creationId xmlns:a16="http://schemas.microsoft.com/office/drawing/2014/main" id="{3F9E746C-768F-FB7A-B1B6-C433C0DDE19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86346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45C8753-6264-BB43-A89F-81B021A34EA5}"/>
              </a:ext>
            </a:extLst>
          </p:cNvPr>
          <p:cNvSpPr>
            <a:spLocks noGrp="1" noChangeArrowheads="1"/>
          </p:cNvSpPr>
          <p:nvPr>
            <p:ph idx="1"/>
          </p:nvPr>
        </p:nvSpPr>
        <p:spPr>
          <a:xfrm>
            <a:off x="1995041" y="1454423"/>
            <a:ext cx="8160619" cy="4304109"/>
          </a:xfrm>
        </p:spPr>
        <p:txBody>
          <a:bodyPr/>
          <a:lstStyle/>
          <a:p>
            <a:pPr>
              <a:buClr>
                <a:srgbClr val="0C4990"/>
              </a:buClr>
              <a:buSzPct val="100000"/>
              <a:defRPr/>
            </a:pPr>
            <a:endParaRPr lang="en-US" sz="1406" b="1">
              <a:solidFill>
                <a:srgbClr val="0D4796"/>
              </a:solidFill>
              <a:latin typeface="Arial"/>
              <a:ea typeface="ＭＳ Ｐゴシック" charset="0"/>
              <a:cs typeface="Arial"/>
              <a:sym typeface="Rockwell" charset="0"/>
            </a:endParaRPr>
          </a:p>
          <a:p>
            <a:pPr lvl="3">
              <a:buClr>
                <a:srgbClr val="0C4990"/>
              </a:buClr>
              <a:buSzPct val="100000"/>
              <a:defRPr/>
            </a:pPr>
            <a:endParaRPr lang="en-US" b="1">
              <a:solidFill>
                <a:srgbClr val="3366FF"/>
              </a:solidFill>
              <a:latin typeface="Arial"/>
              <a:ea typeface="ＭＳ Ｐゴシック" charset="0"/>
              <a:cs typeface="Arial"/>
              <a:sym typeface="Rockwell" charset="0"/>
            </a:endParaRPr>
          </a:p>
          <a:p>
            <a:pPr marL="683106" lvl="1" indent="-361644">
              <a:buClr>
                <a:srgbClr val="0C4990"/>
              </a:buClr>
              <a:buSzPct val="100000"/>
              <a:buFontTx/>
              <a:buAutoNum type="arabicPeriod"/>
              <a:defRPr/>
            </a:pPr>
            <a:endParaRPr lang="en-US" b="1">
              <a:solidFill>
                <a:srgbClr val="0C4990"/>
              </a:solidFill>
              <a:latin typeface="Arial"/>
              <a:ea typeface="ＭＳ Ｐゴシック" charset="0"/>
              <a:cs typeface="Arial"/>
              <a:sym typeface="Rockwell" charset="0"/>
            </a:endParaRPr>
          </a:p>
          <a:p>
            <a:pPr>
              <a:buClr>
                <a:srgbClr val="0C4990"/>
              </a:buClr>
              <a:buSzPct val="100000"/>
              <a:defRPr/>
            </a:pPr>
            <a:endParaRPr lang="en-US" b="1">
              <a:solidFill>
                <a:srgbClr val="0C4990"/>
              </a:solidFill>
              <a:latin typeface="Arial"/>
              <a:ea typeface="ＭＳ Ｐゴシック" charset="0"/>
              <a:cs typeface="Arial"/>
              <a:sym typeface="Rockwell" charset="0"/>
            </a:endParaRPr>
          </a:p>
          <a:p>
            <a:pPr marL="0" indent="0">
              <a:defRPr/>
            </a:pPr>
            <a:endParaRPr lang="en-AU" sz="1969">
              <a:solidFill>
                <a:srgbClr val="0D4796"/>
              </a:solidFill>
              <a:latin typeface="Arial"/>
              <a:cs typeface="Arial"/>
              <a:sym typeface="Rockwell" charset="0"/>
            </a:endParaRPr>
          </a:p>
        </p:txBody>
      </p:sp>
      <p:grpSp>
        <p:nvGrpSpPr>
          <p:cNvPr id="7" name="Group 3">
            <a:extLst>
              <a:ext uri="{FF2B5EF4-FFF2-40B4-BE49-F238E27FC236}">
                <a16:creationId xmlns:a16="http://schemas.microsoft.com/office/drawing/2014/main" id="{5066D198-92A8-4271-901E-EF3285211F78}"/>
              </a:ext>
            </a:extLst>
          </p:cNvPr>
          <p:cNvGrpSpPr>
            <a:grpSpLocks/>
          </p:cNvGrpSpPr>
          <p:nvPr/>
        </p:nvGrpSpPr>
        <p:grpSpPr bwMode="auto">
          <a:xfrm>
            <a:off x="3895949" y="4896818"/>
            <a:ext cx="5895826" cy="1620738"/>
            <a:chOff x="0" y="0"/>
            <a:chExt cx="5282" cy="1451"/>
          </a:xfrm>
        </p:grpSpPr>
        <p:sp>
          <p:nvSpPr>
            <p:cNvPr id="20500" name="AutoShape 1">
              <a:extLst>
                <a:ext uri="{FF2B5EF4-FFF2-40B4-BE49-F238E27FC236}">
                  <a16:creationId xmlns:a16="http://schemas.microsoft.com/office/drawing/2014/main" id="{E68C4C0B-29E6-4488-9D3E-D3519E88B6E4}"/>
                </a:ext>
              </a:extLst>
            </p:cNvPr>
            <p:cNvSpPr>
              <a:spLocks/>
            </p:cNvSpPr>
            <p:nvPr/>
          </p:nvSpPr>
          <p:spPr bwMode="auto">
            <a:xfrm>
              <a:off x="1154" y="0"/>
              <a:ext cx="4128" cy="1451"/>
            </a:xfrm>
            <a:prstGeom prst="rightArrow">
              <a:avLst>
                <a:gd name="adj1" fmla="val 75000"/>
                <a:gd name="adj2" fmla="val 43899"/>
              </a:avLst>
            </a:prstGeom>
            <a:solidFill>
              <a:srgbClr val="F5DBCC">
                <a:alpha val="89803"/>
              </a:srgbClr>
            </a:solidFill>
            <a:ln w="25400">
              <a:solidFill>
                <a:srgbClr val="F5DBCC">
                  <a:alpha val="90195"/>
                </a:srgbClr>
              </a:solidFill>
              <a:miter lim="800000"/>
              <a:headEnd/>
              <a:tailEnd/>
            </a:ln>
          </p:spPr>
          <p:txBody>
            <a:bodyPr lIns="0" tIns="0" rIns="0" bIns="0"/>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gn="ctr" eaLnBrk="1" hangingPunct="1"/>
              <a:endParaRPr lang="en-US" altLang="en-US" sz="2812">
                <a:solidFill>
                  <a:srgbClr val="000000"/>
                </a:solidFill>
                <a:latin typeface="Gill Sans" charset="0"/>
                <a:ea typeface="ヒラギノ角ゴ ProN W3" charset="-128"/>
                <a:sym typeface="Gill Sans" charset="0"/>
              </a:endParaRPr>
            </a:p>
          </p:txBody>
        </p:sp>
        <p:sp>
          <p:nvSpPr>
            <p:cNvPr id="20501" name="Rectangle 2">
              <a:extLst>
                <a:ext uri="{FF2B5EF4-FFF2-40B4-BE49-F238E27FC236}">
                  <a16:creationId xmlns:a16="http://schemas.microsoft.com/office/drawing/2014/main" id="{3D12671F-B129-4808-AB1D-C42740AE6315}"/>
                </a:ext>
              </a:extLst>
            </p:cNvPr>
            <p:cNvSpPr>
              <a:spLocks/>
            </p:cNvSpPr>
            <p:nvPr/>
          </p:nvSpPr>
          <p:spPr bwMode="auto">
            <a:xfrm>
              <a:off x="0" y="454"/>
              <a:ext cx="365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8930" tIns="8930" rIns="6251" bIns="8930"/>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eaLnBrk="1" hangingPunct="1">
                <a:buClr>
                  <a:srgbClr val="000000"/>
                </a:buClr>
                <a:buFont typeface="Gill Sans" charset="0"/>
                <a:buChar char="•"/>
              </a:pPr>
              <a:r>
                <a:rPr lang="en-US" altLang="en-US" sz="1406">
                  <a:solidFill>
                    <a:schemeClr val="tx1"/>
                  </a:solidFill>
                  <a:latin typeface="Gill Sans" charset="0"/>
                  <a:ea typeface="MS PGothic" panose="020B0600070205080204" pitchFamily="34" charset="-128"/>
                  <a:sym typeface="Gill Sans" charset="0"/>
                </a:rPr>
                <a:t> </a:t>
              </a:r>
            </a:p>
          </p:txBody>
        </p:sp>
      </p:grpSp>
      <p:sp>
        <p:nvSpPr>
          <p:cNvPr id="20483" name="Rectangle 4">
            <a:extLst>
              <a:ext uri="{FF2B5EF4-FFF2-40B4-BE49-F238E27FC236}">
                <a16:creationId xmlns:a16="http://schemas.microsoft.com/office/drawing/2014/main" id="{8111D0BD-F9D5-46FD-94DB-5930B23391C0}"/>
              </a:ext>
            </a:extLst>
          </p:cNvPr>
          <p:cNvSpPr txBox="1">
            <a:spLocks noChangeArrowheads="1"/>
          </p:cNvSpPr>
          <p:nvPr/>
        </p:nvSpPr>
        <p:spPr bwMode="auto">
          <a:xfrm>
            <a:off x="2773249" y="408534"/>
            <a:ext cx="7358063" cy="8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9" tIns="35719" rIns="35719" bIns="35719" anchor="b"/>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eaLnBrk="1" hangingPunct="1"/>
            <a:r>
              <a:rPr lang="en-US" altLang="en-US" sz="3094" b="1">
                <a:solidFill>
                  <a:srgbClr val="0C4990"/>
                </a:solidFill>
                <a:latin typeface="Arial" panose="020B0604020202020204" pitchFamily="34" charset="0"/>
                <a:ea typeface="ヒラギノ明朝 ProN W6" charset="-128"/>
                <a:cs typeface="Arial" panose="020B0604020202020204" pitchFamily="34" charset="0"/>
              </a:rPr>
              <a:t>Pathways after school </a:t>
            </a:r>
          </a:p>
        </p:txBody>
      </p:sp>
      <p:grpSp>
        <p:nvGrpSpPr>
          <p:cNvPr id="11" name="Group 7">
            <a:extLst>
              <a:ext uri="{FF2B5EF4-FFF2-40B4-BE49-F238E27FC236}">
                <a16:creationId xmlns:a16="http://schemas.microsoft.com/office/drawing/2014/main" id="{4CDB0219-0548-4C07-A088-8F1CC20A5AC1}"/>
              </a:ext>
            </a:extLst>
          </p:cNvPr>
          <p:cNvGrpSpPr>
            <a:grpSpLocks/>
          </p:cNvGrpSpPr>
          <p:nvPr/>
        </p:nvGrpSpPr>
        <p:grpSpPr bwMode="auto">
          <a:xfrm>
            <a:off x="5185172" y="1454424"/>
            <a:ext cx="4657949" cy="1721197"/>
            <a:chOff x="0" y="0"/>
            <a:chExt cx="4173" cy="1542"/>
          </a:xfrm>
        </p:grpSpPr>
        <p:sp>
          <p:nvSpPr>
            <p:cNvPr id="20498" name="AutoShape 5">
              <a:extLst>
                <a:ext uri="{FF2B5EF4-FFF2-40B4-BE49-F238E27FC236}">
                  <a16:creationId xmlns:a16="http://schemas.microsoft.com/office/drawing/2014/main" id="{67BC339B-EA6C-4423-860E-6C7C4355E317}"/>
                </a:ext>
              </a:extLst>
            </p:cNvPr>
            <p:cNvSpPr>
              <a:spLocks/>
            </p:cNvSpPr>
            <p:nvPr/>
          </p:nvSpPr>
          <p:spPr bwMode="auto">
            <a:xfrm>
              <a:off x="0" y="0"/>
              <a:ext cx="4173" cy="1542"/>
            </a:xfrm>
            <a:prstGeom prst="rightArrow">
              <a:avLst>
                <a:gd name="adj1" fmla="val 75000"/>
                <a:gd name="adj2" fmla="val 41759"/>
              </a:avLst>
            </a:prstGeom>
            <a:solidFill>
              <a:srgbClr val="F5DBCC">
                <a:alpha val="89803"/>
              </a:srgbClr>
            </a:solidFill>
            <a:ln w="25400">
              <a:solidFill>
                <a:srgbClr val="F5DBCC">
                  <a:alpha val="90195"/>
                </a:srgbClr>
              </a:solidFill>
              <a:miter lim="800000"/>
              <a:headEnd/>
              <a:tailEnd/>
            </a:ln>
          </p:spPr>
          <p:txBody>
            <a:bodyPr lIns="0" tIns="0" rIns="0" bIns="0"/>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gn="ctr" eaLnBrk="1" hangingPunct="1"/>
              <a:endParaRPr lang="en-US" altLang="en-US" sz="2812">
                <a:solidFill>
                  <a:srgbClr val="000000"/>
                </a:solidFill>
                <a:latin typeface="Gill Sans" charset="0"/>
                <a:ea typeface="ヒラギノ角ゴ ProN W3" charset="-128"/>
                <a:sym typeface="Gill Sans" charset="0"/>
              </a:endParaRPr>
            </a:p>
          </p:txBody>
        </p:sp>
        <p:sp>
          <p:nvSpPr>
            <p:cNvPr id="20499" name="Rectangle 6">
              <a:extLst>
                <a:ext uri="{FF2B5EF4-FFF2-40B4-BE49-F238E27FC236}">
                  <a16:creationId xmlns:a16="http://schemas.microsoft.com/office/drawing/2014/main" id="{A7DDCAC9-A0DF-4852-9EE5-55A5A96B7083}"/>
                </a:ext>
              </a:extLst>
            </p:cNvPr>
            <p:cNvSpPr>
              <a:spLocks/>
            </p:cNvSpPr>
            <p:nvPr/>
          </p:nvSpPr>
          <p:spPr bwMode="auto">
            <a:xfrm>
              <a:off x="91" y="374"/>
              <a:ext cx="3952"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8930" tIns="8930" rIns="6251" bIns="8930"/>
            <a:lstStyle>
              <a:lvl1pPr marL="96838" indent="-96838">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nSpc>
                  <a:spcPct val="90000"/>
                </a:lnSpc>
                <a:spcBef>
                  <a:spcPts val="238"/>
                </a:spcBef>
                <a:buClr>
                  <a:srgbClr val="000000"/>
                </a:buClr>
                <a:buFont typeface="Gill Sans" charset="0"/>
                <a:buChar char="•"/>
              </a:pPr>
              <a:r>
                <a:rPr lang="en-US" altLang="en-US" sz="1406" dirty="0">
                  <a:solidFill>
                    <a:schemeClr val="tx1"/>
                  </a:solidFill>
                  <a:latin typeface="Gill Sans" charset="0"/>
                  <a:ea typeface="MS PGothic" panose="020B0600070205080204" pitchFamily="34" charset="-128"/>
                  <a:sym typeface="Gill Sans" charset="0"/>
                </a:rPr>
                <a:t>University Courses </a:t>
              </a:r>
            </a:p>
            <a:p>
              <a:pPr>
                <a:lnSpc>
                  <a:spcPct val="90000"/>
                </a:lnSpc>
                <a:spcBef>
                  <a:spcPts val="238"/>
                </a:spcBef>
                <a:buClr>
                  <a:srgbClr val="000000"/>
                </a:buClr>
                <a:buFont typeface="Gill Sans" charset="0"/>
                <a:buChar char="•"/>
              </a:pPr>
              <a:r>
                <a:rPr lang="en-US" altLang="en-US" sz="1406" dirty="0">
                  <a:solidFill>
                    <a:schemeClr val="tx1"/>
                  </a:solidFill>
                  <a:latin typeface="Gill Sans" charset="0"/>
                  <a:ea typeface="MS PGothic" panose="020B0600070205080204" pitchFamily="34" charset="-128"/>
                  <a:sym typeface="Gill Sans" charset="0"/>
                </a:rPr>
                <a:t>Requires completion of Year 12 &amp; required ATAR</a:t>
              </a:r>
            </a:p>
            <a:p>
              <a:pPr>
                <a:lnSpc>
                  <a:spcPct val="90000"/>
                </a:lnSpc>
                <a:spcBef>
                  <a:spcPts val="238"/>
                </a:spcBef>
                <a:buClr>
                  <a:srgbClr val="000000"/>
                </a:buClr>
                <a:buFont typeface="Gill Sans" charset="0"/>
                <a:buChar char="•"/>
              </a:pPr>
              <a:r>
                <a:rPr lang="en-US" altLang="en-US" sz="1406" dirty="0">
                  <a:solidFill>
                    <a:schemeClr val="tx1"/>
                  </a:solidFill>
                  <a:latin typeface="Gill Sans" charset="0"/>
                  <a:ea typeface="MS PGothic" panose="020B0600070205080204" pitchFamily="34" charset="-128"/>
                  <a:sym typeface="Gill Sans" charset="0"/>
                </a:rPr>
                <a:t>May have additional entrance requirements (UCAT, portfolio of work, audition, interview,  prerequisites, </a:t>
              </a:r>
              <a:r>
                <a:rPr lang="en-US" altLang="en-US" sz="1406" dirty="0" err="1">
                  <a:solidFill>
                    <a:schemeClr val="tx1"/>
                  </a:solidFill>
                  <a:latin typeface="Gill Sans" charset="0"/>
                  <a:ea typeface="MS PGothic" panose="020B0600070205080204" pitchFamily="34" charset="-128"/>
                  <a:sym typeface="Gill Sans" charset="0"/>
                </a:rPr>
                <a:t>etc</a:t>
              </a:r>
              <a:r>
                <a:rPr lang="en-US" altLang="en-US" sz="1406" dirty="0">
                  <a:solidFill>
                    <a:schemeClr val="tx1"/>
                  </a:solidFill>
                  <a:latin typeface="Gill Sans" charset="0"/>
                  <a:ea typeface="MS PGothic" panose="020B0600070205080204" pitchFamily="34" charset="-128"/>
                  <a:sym typeface="Gill Sans" charset="0"/>
                </a:rPr>
                <a:t>)</a:t>
              </a:r>
            </a:p>
          </p:txBody>
        </p:sp>
      </p:grpSp>
      <p:grpSp>
        <p:nvGrpSpPr>
          <p:cNvPr id="15" name="Group 10">
            <a:extLst>
              <a:ext uri="{FF2B5EF4-FFF2-40B4-BE49-F238E27FC236}">
                <a16:creationId xmlns:a16="http://schemas.microsoft.com/office/drawing/2014/main" id="{8729373F-505F-4977-BC8B-170E7DC333E5}"/>
              </a:ext>
            </a:extLst>
          </p:cNvPr>
          <p:cNvGrpSpPr>
            <a:grpSpLocks/>
          </p:cNvGrpSpPr>
          <p:nvPr/>
        </p:nvGrpSpPr>
        <p:grpSpPr bwMode="auto">
          <a:xfrm>
            <a:off x="2348880" y="1707802"/>
            <a:ext cx="2597423" cy="1214438"/>
            <a:chOff x="0" y="0"/>
            <a:chExt cx="2327" cy="1088"/>
          </a:xfrm>
        </p:grpSpPr>
        <p:sp>
          <p:nvSpPr>
            <p:cNvPr id="20496" name="AutoShape 8">
              <a:extLst>
                <a:ext uri="{FF2B5EF4-FFF2-40B4-BE49-F238E27FC236}">
                  <a16:creationId xmlns:a16="http://schemas.microsoft.com/office/drawing/2014/main" id="{FB3D47D3-7CE0-4598-8EDA-27E345E6A41C}"/>
                </a:ext>
              </a:extLst>
            </p:cNvPr>
            <p:cNvSpPr>
              <a:spLocks/>
            </p:cNvSpPr>
            <p:nvPr/>
          </p:nvSpPr>
          <p:spPr bwMode="auto">
            <a:xfrm>
              <a:off x="0" y="0"/>
              <a:ext cx="2327" cy="1088"/>
            </a:xfrm>
            <a:prstGeom prst="roundRect">
              <a:avLst>
                <a:gd name="adj" fmla="val 16662"/>
              </a:avLst>
            </a:prstGeom>
            <a:solidFill>
              <a:srgbClr val="E48F07"/>
            </a:solidFill>
            <a:ln w="25400">
              <a:solidFill>
                <a:srgbClr val="FFFFFF"/>
              </a:solidFill>
              <a:round/>
              <a:headEnd/>
              <a:tailEnd/>
            </a:ln>
          </p:spPr>
          <p:txBody>
            <a:bodyPr lIns="0" tIns="0" rIns="0" bIns="0"/>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gn="ctr" eaLnBrk="1" hangingPunct="1"/>
              <a:endParaRPr lang="en-US" altLang="en-US" sz="2812">
                <a:solidFill>
                  <a:srgbClr val="000000"/>
                </a:solidFill>
                <a:latin typeface="Gill Sans" charset="0"/>
                <a:ea typeface="ヒラギノ角ゴ ProN W3" charset="-128"/>
                <a:sym typeface="Gill Sans" charset="0"/>
              </a:endParaRPr>
            </a:p>
          </p:txBody>
        </p:sp>
        <p:sp>
          <p:nvSpPr>
            <p:cNvPr id="20497" name="Rectangle 9">
              <a:extLst>
                <a:ext uri="{FF2B5EF4-FFF2-40B4-BE49-F238E27FC236}">
                  <a16:creationId xmlns:a16="http://schemas.microsoft.com/office/drawing/2014/main" id="{50BC70C9-1D9A-414D-8EC7-5E87192B5D3A}"/>
                </a:ext>
              </a:extLst>
            </p:cNvPr>
            <p:cNvSpPr>
              <a:spLocks/>
            </p:cNvSpPr>
            <p:nvPr/>
          </p:nvSpPr>
          <p:spPr bwMode="auto">
            <a:xfrm>
              <a:off x="51" y="236"/>
              <a:ext cx="2232"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4648" tIns="44648" rIns="80367" bIns="44648" anchor="ctr"/>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gn="ctr">
                <a:lnSpc>
                  <a:spcPct val="90000"/>
                </a:lnSpc>
                <a:spcBef>
                  <a:spcPts val="861"/>
                </a:spcBef>
              </a:pPr>
              <a:r>
                <a:rPr lang="en-US" altLang="en-US" sz="2109">
                  <a:solidFill>
                    <a:srgbClr val="FFFFFF"/>
                  </a:solidFill>
                  <a:latin typeface="Gill Sans" charset="0"/>
                  <a:ea typeface="MS PGothic" panose="020B0600070205080204" pitchFamily="34" charset="-128"/>
                  <a:sym typeface="Gill Sans" charset="0"/>
                </a:rPr>
                <a:t>Higher Education Sector</a:t>
              </a:r>
            </a:p>
          </p:txBody>
        </p:sp>
      </p:grpSp>
      <p:grpSp>
        <p:nvGrpSpPr>
          <p:cNvPr id="18" name="Group 13">
            <a:extLst>
              <a:ext uri="{FF2B5EF4-FFF2-40B4-BE49-F238E27FC236}">
                <a16:creationId xmlns:a16="http://schemas.microsoft.com/office/drawing/2014/main" id="{C775232F-292D-4230-8533-0603E41F2718}"/>
              </a:ext>
            </a:extLst>
          </p:cNvPr>
          <p:cNvGrpSpPr>
            <a:grpSpLocks/>
          </p:cNvGrpSpPr>
          <p:nvPr/>
        </p:nvGrpSpPr>
        <p:grpSpPr bwMode="auto">
          <a:xfrm>
            <a:off x="5185172" y="3226966"/>
            <a:ext cx="4606603" cy="1619622"/>
            <a:chOff x="0" y="0"/>
            <a:chExt cx="4127" cy="1451"/>
          </a:xfrm>
        </p:grpSpPr>
        <p:sp>
          <p:nvSpPr>
            <p:cNvPr id="20494" name="AutoShape 11">
              <a:extLst>
                <a:ext uri="{FF2B5EF4-FFF2-40B4-BE49-F238E27FC236}">
                  <a16:creationId xmlns:a16="http://schemas.microsoft.com/office/drawing/2014/main" id="{BD44870B-14C9-4FB9-9DCB-BFDF6709EAC6}"/>
                </a:ext>
              </a:extLst>
            </p:cNvPr>
            <p:cNvSpPr>
              <a:spLocks/>
            </p:cNvSpPr>
            <p:nvPr/>
          </p:nvSpPr>
          <p:spPr bwMode="auto">
            <a:xfrm>
              <a:off x="0" y="0"/>
              <a:ext cx="4127" cy="1451"/>
            </a:xfrm>
            <a:prstGeom prst="rightArrow">
              <a:avLst>
                <a:gd name="adj1" fmla="val 75000"/>
                <a:gd name="adj2" fmla="val 43888"/>
              </a:avLst>
            </a:prstGeom>
            <a:solidFill>
              <a:srgbClr val="F5DBCC">
                <a:alpha val="89803"/>
              </a:srgbClr>
            </a:solidFill>
            <a:ln w="25400">
              <a:solidFill>
                <a:srgbClr val="F5DBCC">
                  <a:alpha val="90195"/>
                </a:srgbClr>
              </a:solidFill>
              <a:miter lim="800000"/>
              <a:headEnd/>
              <a:tailEnd/>
            </a:ln>
          </p:spPr>
          <p:txBody>
            <a:bodyPr lIns="0" tIns="0" rIns="0" bIns="0"/>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gn="ctr" eaLnBrk="1" hangingPunct="1"/>
              <a:endParaRPr lang="en-US" altLang="en-US" sz="2812">
                <a:solidFill>
                  <a:srgbClr val="000000"/>
                </a:solidFill>
                <a:latin typeface="Gill Sans" charset="0"/>
                <a:ea typeface="ヒラギノ角ゴ ProN W3" charset="-128"/>
                <a:sym typeface="Gill Sans" charset="0"/>
              </a:endParaRPr>
            </a:p>
          </p:txBody>
        </p:sp>
        <p:sp>
          <p:nvSpPr>
            <p:cNvPr id="20495" name="Rectangle 12">
              <a:extLst>
                <a:ext uri="{FF2B5EF4-FFF2-40B4-BE49-F238E27FC236}">
                  <a16:creationId xmlns:a16="http://schemas.microsoft.com/office/drawing/2014/main" id="{AFD0619E-619E-41B6-AFF7-4E8F013E0184}"/>
                </a:ext>
              </a:extLst>
            </p:cNvPr>
            <p:cNvSpPr>
              <a:spLocks/>
            </p:cNvSpPr>
            <p:nvPr/>
          </p:nvSpPr>
          <p:spPr bwMode="auto">
            <a:xfrm>
              <a:off x="114" y="317"/>
              <a:ext cx="3656"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8930" tIns="8930" rIns="6251" bIns="8930"/>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eaLnBrk="1" hangingPunct="1">
                <a:buClr>
                  <a:srgbClr val="000000"/>
                </a:buClr>
                <a:buFont typeface="Gill Sans" charset="0"/>
                <a:buChar char="•"/>
              </a:pPr>
              <a:r>
                <a:rPr lang="en-US" altLang="en-US" sz="1406">
                  <a:solidFill>
                    <a:schemeClr val="tx1"/>
                  </a:solidFill>
                  <a:latin typeface="Gill Sans" charset="0"/>
                  <a:ea typeface="MS PGothic" panose="020B0600070205080204" pitchFamily="34" charset="-128"/>
                  <a:sym typeface="Gill Sans" charset="0"/>
                </a:rPr>
                <a:t> Vocational Skills and TAFE courses (Cert II, Cert III, </a:t>
              </a:r>
            </a:p>
            <a:p>
              <a:pPr eaLnBrk="1" hangingPunct="1"/>
              <a:r>
                <a:rPr lang="en-US" altLang="en-US" sz="1406">
                  <a:solidFill>
                    <a:schemeClr val="tx1"/>
                  </a:solidFill>
                  <a:latin typeface="Gill Sans" charset="0"/>
                  <a:ea typeface="MS PGothic" panose="020B0600070205080204" pitchFamily="34" charset="-128"/>
                  <a:sym typeface="Gill Sans" charset="0"/>
                </a:rPr>
                <a:t>  Cert IV, Diploma, Advanced Diploma)</a:t>
              </a:r>
            </a:p>
            <a:p>
              <a:pPr eaLnBrk="1" hangingPunct="1">
                <a:buClr>
                  <a:srgbClr val="000000"/>
                </a:buClr>
                <a:buFont typeface="Gill Sans" charset="0"/>
                <a:buChar char="•"/>
              </a:pPr>
              <a:r>
                <a:rPr lang="en-US" altLang="en-US" sz="1406">
                  <a:solidFill>
                    <a:schemeClr val="tx1"/>
                  </a:solidFill>
                  <a:latin typeface="Gill Sans" charset="0"/>
                  <a:ea typeface="MS PGothic" panose="020B0600070205080204" pitchFamily="34" charset="-128"/>
                  <a:sym typeface="Gill Sans" charset="0"/>
                </a:rPr>
                <a:t> Can lead into uni courses (eg Bachelor degree)</a:t>
              </a:r>
            </a:p>
            <a:p>
              <a:pPr eaLnBrk="1" hangingPunct="1">
                <a:buClr>
                  <a:srgbClr val="000000"/>
                </a:buClr>
                <a:buFont typeface="Gill Sans" charset="0"/>
                <a:buChar char="•"/>
              </a:pPr>
              <a:r>
                <a:rPr lang="en-US" altLang="en-US" sz="1406">
                  <a:solidFill>
                    <a:schemeClr val="tx1"/>
                  </a:solidFill>
                  <a:latin typeface="Gill Sans" charset="0"/>
                  <a:ea typeface="MS PGothic" panose="020B0600070205080204" pitchFamily="34" charset="-128"/>
                  <a:sym typeface="Gill Sans" charset="0"/>
                </a:rPr>
                <a:t> Range of entrance requirements</a:t>
              </a:r>
            </a:p>
          </p:txBody>
        </p:sp>
      </p:grpSp>
      <p:grpSp>
        <p:nvGrpSpPr>
          <p:cNvPr id="21" name="Group 16">
            <a:extLst>
              <a:ext uri="{FF2B5EF4-FFF2-40B4-BE49-F238E27FC236}">
                <a16:creationId xmlns:a16="http://schemas.microsoft.com/office/drawing/2014/main" id="{22E4E295-51D2-4D17-9265-4C90E35C9403}"/>
              </a:ext>
            </a:extLst>
          </p:cNvPr>
          <p:cNvGrpSpPr>
            <a:grpSpLocks/>
          </p:cNvGrpSpPr>
          <p:nvPr/>
        </p:nvGrpSpPr>
        <p:grpSpPr bwMode="auto">
          <a:xfrm>
            <a:off x="2348880" y="3378771"/>
            <a:ext cx="2604120" cy="1201043"/>
            <a:chOff x="0" y="0"/>
            <a:chExt cx="2333" cy="1076"/>
          </a:xfrm>
        </p:grpSpPr>
        <p:sp>
          <p:nvSpPr>
            <p:cNvPr id="20492" name="AutoShape 14">
              <a:extLst>
                <a:ext uri="{FF2B5EF4-FFF2-40B4-BE49-F238E27FC236}">
                  <a16:creationId xmlns:a16="http://schemas.microsoft.com/office/drawing/2014/main" id="{78C98A93-5CB5-4CF0-8933-2ED57310ED8E}"/>
                </a:ext>
              </a:extLst>
            </p:cNvPr>
            <p:cNvSpPr>
              <a:spLocks/>
            </p:cNvSpPr>
            <p:nvPr/>
          </p:nvSpPr>
          <p:spPr bwMode="auto">
            <a:xfrm>
              <a:off x="0" y="0"/>
              <a:ext cx="2333" cy="1076"/>
            </a:xfrm>
            <a:prstGeom prst="roundRect">
              <a:avLst>
                <a:gd name="adj" fmla="val 16662"/>
              </a:avLst>
            </a:prstGeom>
            <a:solidFill>
              <a:srgbClr val="E48F07"/>
            </a:solidFill>
            <a:ln w="25400">
              <a:solidFill>
                <a:srgbClr val="FFFFFF"/>
              </a:solidFill>
              <a:round/>
              <a:headEnd/>
              <a:tailEnd/>
            </a:ln>
          </p:spPr>
          <p:txBody>
            <a:bodyPr lIns="0" tIns="0" rIns="0" bIns="0"/>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gn="ctr" eaLnBrk="1" hangingPunct="1"/>
              <a:endParaRPr lang="en-US" altLang="en-US" sz="2812">
                <a:solidFill>
                  <a:srgbClr val="000000"/>
                </a:solidFill>
                <a:latin typeface="Gill Sans" charset="0"/>
                <a:ea typeface="ヒラギノ角ゴ ProN W3" charset="-128"/>
                <a:sym typeface="Gill Sans" charset="0"/>
              </a:endParaRPr>
            </a:p>
          </p:txBody>
        </p:sp>
        <p:sp>
          <p:nvSpPr>
            <p:cNvPr id="20493" name="Rectangle 15">
              <a:extLst>
                <a:ext uri="{FF2B5EF4-FFF2-40B4-BE49-F238E27FC236}">
                  <a16:creationId xmlns:a16="http://schemas.microsoft.com/office/drawing/2014/main" id="{59FAED59-10A7-4B84-BDEF-7D0395F69A60}"/>
                </a:ext>
              </a:extLst>
            </p:cNvPr>
            <p:cNvSpPr>
              <a:spLocks/>
            </p:cNvSpPr>
            <p:nvPr/>
          </p:nvSpPr>
          <p:spPr bwMode="auto">
            <a:xfrm>
              <a:off x="54" y="357"/>
              <a:ext cx="223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4648" tIns="44648" rIns="80367" bIns="44648" anchor="ctr"/>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gn="ctr">
                <a:lnSpc>
                  <a:spcPct val="90000"/>
                </a:lnSpc>
                <a:spcBef>
                  <a:spcPts val="861"/>
                </a:spcBef>
              </a:pPr>
              <a:r>
                <a:rPr lang="en-US" altLang="en-US" sz="2109">
                  <a:solidFill>
                    <a:srgbClr val="FFFFFF"/>
                  </a:solidFill>
                  <a:latin typeface="Gill Sans" charset="0"/>
                  <a:ea typeface="MS PGothic" panose="020B0600070205080204" pitchFamily="34" charset="-128"/>
                  <a:sym typeface="Gill Sans" charset="0"/>
                </a:rPr>
                <a:t>VET/TAFE Sector</a:t>
              </a:r>
            </a:p>
          </p:txBody>
        </p:sp>
      </p:grpSp>
      <p:grpSp>
        <p:nvGrpSpPr>
          <p:cNvPr id="24" name="Group 19">
            <a:extLst>
              <a:ext uri="{FF2B5EF4-FFF2-40B4-BE49-F238E27FC236}">
                <a16:creationId xmlns:a16="http://schemas.microsoft.com/office/drawing/2014/main" id="{35D25E79-F46B-478F-8B7B-CC5A553BD407}"/>
              </a:ext>
            </a:extLst>
          </p:cNvPr>
          <p:cNvGrpSpPr>
            <a:grpSpLocks/>
          </p:cNvGrpSpPr>
          <p:nvPr/>
        </p:nvGrpSpPr>
        <p:grpSpPr bwMode="auto">
          <a:xfrm>
            <a:off x="2348881" y="5048623"/>
            <a:ext cx="2582912" cy="1173137"/>
            <a:chOff x="0" y="0"/>
            <a:chExt cx="2314" cy="1051"/>
          </a:xfrm>
        </p:grpSpPr>
        <p:sp>
          <p:nvSpPr>
            <p:cNvPr id="20490" name="AutoShape 17">
              <a:extLst>
                <a:ext uri="{FF2B5EF4-FFF2-40B4-BE49-F238E27FC236}">
                  <a16:creationId xmlns:a16="http://schemas.microsoft.com/office/drawing/2014/main" id="{A80B0EE9-512D-45D7-853A-02153ADD2A51}"/>
                </a:ext>
              </a:extLst>
            </p:cNvPr>
            <p:cNvSpPr>
              <a:spLocks/>
            </p:cNvSpPr>
            <p:nvPr/>
          </p:nvSpPr>
          <p:spPr bwMode="auto">
            <a:xfrm>
              <a:off x="0" y="0"/>
              <a:ext cx="2314" cy="1051"/>
            </a:xfrm>
            <a:prstGeom prst="roundRect">
              <a:avLst>
                <a:gd name="adj" fmla="val 16667"/>
              </a:avLst>
            </a:prstGeom>
            <a:solidFill>
              <a:srgbClr val="E48F07"/>
            </a:solidFill>
            <a:ln w="25400">
              <a:solidFill>
                <a:srgbClr val="FFFFFF"/>
              </a:solidFill>
              <a:round/>
              <a:headEnd/>
              <a:tailEnd/>
            </a:ln>
          </p:spPr>
          <p:txBody>
            <a:bodyPr lIns="0" tIns="0" rIns="0" bIns="0"/>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gn="ctr" eaLnBrk="1" hangingPunct="1"/>
              <a:endParaRPr lang="en-US" altLang="en-US" sz="2812">
                <a:solidFill>
                  <a:srgbClr val="000000"/>
                </a:solidFill>
                <a:latin typeface="Gill Sans" charset="0"/>
                <a:ea typeface="ヒラギノ角ゴ ProN W3" charset="-128"/>
                <a:sym typeface="Gill Sans" charset="0"/>
              </a:endParaRPr>
            </a:p>
          </p:txBody>
        </p:sp>
        <p:sp>
          <p:nvSpPr>
            <p:cNvPr id="20491" name="Rectangle 18">
              <a:extLst>
                <a:ext uri="{FF2B5EF4-FFF2-40B4-BE49-F238E27FC236}">
                  <a16:creationId xmlns:a16="http://schemas.microsoft.com/office/drawing/2014/main" id="{5C87FE81-F147-4C77-AB2A-0060505D567B}"/>
                </a:ext>
              </a:extLst>
            </p:cNvPr>
            <p:cNvSpPr>
              <a:spLocks/>
            </p:cNvSpPr>
            <p:nvPr/>
          </p:nvSpPr>
          <p:spPr bwMode="auto">
            <a:xfrm>
              <a:off x="53" y="345"/>
              <a:ext cx="221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4648" tIns="44648" rIns="80367" bIns="44648" anchor="ctr"/>
            <a:lstStyle>
              <a:lvl1pPr>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gn="ctr">
                <a:lnSpc>
                  <a:spcPct val="90000"/>
                </a:lnSpc>
                <a:spcBef>
                  <a:spcPts val="861"/>
                </a:spcBef>
              </a:pPr>
              <a:r>
                <a:rPr lang="en-US" altLang="en-US" sz="2109">
                  <a:solidFill>
                    <a:srgbClr val="FFFFFF"/>
                  </a:solidFill>
                  <a:latin typeface="Gill Sans" charset="0"/>
                  <a:ea typeface="MS PGothic" panose="020B0600070205080204" pitchFamily="34" charset="-128"/>
                  <a:sym typeface="Gill Sans" charset="0"/>
                </a:rPr>
                <a:t>The Workforce</a:t>
              </a:r>
            </a:p>
          </p:txBody>
        </p:sp>
      </p:grpSp>
      <p:sp>
        <p:nvSpPr>
          <p:cNvPr id="32" name="Rectangle 25">
            <a:extLst>
              <a:ext uri="{FF2B5EF4-FFF2-40B4-BE49-F238E27FC236}">
                <a16:creationId xmlns:a16="http://schemas.microsoft.com/office/drawing/2014/main" id="{15B7FFCA-D2C5-440A-9089-F45D4D1176E0}"/>
              </a:ext>
            </a:extLst>
          </p:cNvPr>
          <p:cNvSpPr>
            <a:spLocks/>
          </p:cNvSpPr>
          <p:nvPr/>
        </p:nvSpPr>
        <p:spPr bwMode="auto">
          <a:xfrm>
            <a:off x="5285631" y="5144616"/>
            <a:ext cx="4125516" cy="81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8930" tIns="8930" rIns="6251" bIns="8930"/>
          <a:lstStyle>
            <a:lvl1pPr marL="96838" indent="-96838">
              <a:defRPr sz="3400">
                <a:solidFill>
                  <a:srgbClr val="02184D"/>
                </a:solidFill>
                <a:latin typeface="Rockwell" panose="02060603020205020403" pitchFamily="18" charset="0"/>
                <a:ea typeface="ヒラギノ明朝 ProN W3" charset="-128"/>
                <a:sym typeface="Rockwell" panose="02060603020205020403" pitchFamily="18" charset="0"/>
              </a:defRPr>
            </a:lvl1pPr>
            <a:lvl2pPr marL="742950" indent="-285750">
              <a:defRPr sz="3400">
                <a:solidFill>
                  <a:srgbClr val="02194D"/>
                </a:solidFill>
                <a:latin typeface="Rockwell" panose="02060603020205020403" pitchFamily="18" charset="0"/>
                <a:ea typeface="ヒラギノ明朝 ProN W3" charset="-128"/>
                <a:sym typeface="Rockwell" panose="02060603020205020403" pitchFamily="18" charset="0"/>
              </a:defRPr>
            </a:lvl2pPr>
            <a:lvl3pPr marL="1143000" indent="-228600">
              <a:defRPr sz="3400">
                <a:solidFill>
                  <a:srgbClr val="02194D"/>
                </a:solidFill>
                <a:latin typeface="Gill Sans" charset="0"/>
                <a:ea typeface="ヒラギノ角ゴ ProN W3" charset="-128"/>
                <a:sym typeface="Gill Sans" charset="0"/>
              </a:defRPr>
            </a:lvl3pPr>
            <a:lvl4pPr marL="1600200" indent="-228600">
              <a:defRPr sz="3400">
                <a:solidFill>
                  <a:srgbClr val="02194D"/>
                </a:solidFill>
                <a:latin typeface="Gill Sans" charset="0"/>
                <a:ea typeface="ヒラギノ角ゴ ProN W3" charset="-128"/>
                <a:sym typeface="Gill Sans" charset="0"/>
              </a:defRPr>
            </a:lvl4pPr>
            <a:lvl5pPr marL="2057400" indent="-228600">
              <a:defRPr sz="3400">
                <a:solidFill>
                  <a:srgbClr val="02194D"/>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2194D"/>
                </a:solidFill>
                <a:latin typeface="Gill Sans" charset="0"/>
                <a:ea typeface="ヒラギノ角ゴ ProN W3" charset="-128"/>
                <a:sym typeface="Gill Sans" charset="0"/>
              </a:defRPr>
            </a:lvl9pPr>
          </a:lstStyle>
          <a:p>
            <a:pPr>
              <a:lnSpc>
                <a:spcPct val="90000"/>
              </a:lnSpc>
              <a:spcBef>
                <a:spcPts val="167"/>
              </a:spcBef>
              <a:buClr>
                <a:srgbClr val="000000"/>
              </a:buClr>
              <a:buFont typeface="Gill Sans" charset="0"/>
              <a:buChar char="•"/>
            </a:pPr>
            <a:endParaRPr lang="en-US" altLang="en-US" sz="984">
              <a:solidFill>
                <a:schemeClr val="tx1"/>
              </a:solidFill>
              <a:latin typeface="Gill Sans" charset="0"/>
              <a:ea typeface="MS PGothic" panose="020B0600070205080204" pitchFamily="34" charset="-128"/>
              <a:sym typeface="Gill Sans" charset="0"/>
            </a:endParaRPr>
          </a:p>
          <a:p>
            <a:pPr>
              <a:lnSpc>
                <a:spcPct val="90000"/>
              </a:lnSpc>
              <a:spcBef>
                <a:spcPts val="167"/>
              </a:spcBef>
              <a:buClr>
                <a:srgbClr val="000000"/>
              </a:buClr>
              <a:buFont typeface="Gill Sans" charset="0"/>
              <a:buChar char="•"/>
            </a:pPr>
            <a:r>
              <a:rPr lang="en-US" altLang="en-US" sz="1406">
                <a:solidFill>
                  <a:schemeClr val="tx1"/>
                </a:solidFill>
                <a:latin typeface="Gill Sans" charset="0"/>
                <a:ea typeface="MS PGothic" panose="020B0600070205080204" pitchFamily="34" charset="-128"/>
                <a:sym typeface="Gill Sans" charset="0"/>
              </a:rPr>
              <a:t> Requires getting a job (application, interview, etc)</a:t>
            </a:r>
          </a:p>
          <a:p>
            <a:pPr>
              <a:lnSpc>
                <a:spcPct val="90000"/>
              </a:lnSpc>
              <a:spcBef>
                <a:spcPts val="167"/>
              </a:spcBef>
              <a:buClr>
                <a:srgbClr val="000000"/>
              </a:buClr>
              <a:buFont typeface="Gill Sans" charset="0"/>
              <a:buChar char="•"/>
            </a:pPr>
            <a:r>
              <a:rPr lang="en-US" altLang="en-US" sz="1406">
                <a:solidFill>
                  <a:schemeClr val="tx1"/>
                </a:solidFill>
                <a:latin typeface="Gill Sans" charset="0"/>
                <a:ea typeface="MS PGothic" panose="020B0600070205080204" pitchFamily="34" charset="-128"/>
                <a:sym typeface="Gill Sans" charset="0"/>
              </a:rPr>
              <a:t> Straight into earning money</a:t>
            </a:r>
          </a:p>
          <a:p>
            <a:pPr>
              <a:lnSpc>
                <a:spcPct val="90000"/>
              </a:lnSpc>
              <a:spcBef>
                <a:spcPts val="167"/>
              </a:spcBef>
              <a:buClr>
                <a:srgbClr val="000000"/>
              </a:buClr>
              <a:buFont typeface="Gill Sans" charset="0"/>
              <a:buChar char="•"/>
            </a:pPr>
            <a:r>
              <a:rPr lang="en-US" altLang="en-US" sz="1406">
                <a:solidFill>
                  <a:schemeClr val="tx1"/>
                </a:solidFill>
                <a:latin typeface="Gill Sans" charset="0"/>
                <a:ea typeface="MS PGothic" panose="020B0600070205080204" pitchFamily="34" charset="-128"/>
                <a:sym typeface="Gill Sans" charset="0"/>
              </a:rPr>
              <a:t> May require on the job training</a:t>
            </a:r>
          </a:p>
        </p:txBody>
      </p:sp>
      <p:pic>
        <p:nvPicPr>
          <p:cNvPr id="2" name="Audio Recording 27 Jul 2023 at 7:19:51 pm">
            <a:hlinkClick r:id="" action="ppaction://media"/>
            <a:extLst>
              <a:ext uri="{FF2B5EF4-FFF2-40B4-BE49-F238E27FC236}">
                <a16:creationId xmlns:a16="http://schemas.microsoft.com/office/drawing/2014/main" id="{BA09C38B-2CA4-D719-CB3E-CEE540F09E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26073" y="489440"/>
            <a:ext cx="11139854" cy="930447"/>
          </a:xfrm>
        </p:spPr>
        <p:txBody>
          <a:bodyPr vert="horz" lIns="91440" tIns="45720" rIns="91440" bIns="45720" rtlCol="0" anchor="b">
            <a:normAutofit/>
          </a:bodyPr>
          <a:lstStyle/>
          <a:p>
            <a:pPr algn="ctr"/>
            <a:br>
              <a:rPr lang="en-US" altLang="en-US" sz="3000">
                <a:solidFill>
                  <a:schemeClr val="bg1"/>
                </a:solidFill>
              </a:rPr>
            </a:br>
            <a:r>
              <a:rPr lang="en-US" altLang="en-US" sz="3000" b="1">
                <a:latin typeface="Calibri" panose="020F0502020204030204" pitchFamily="34" charset="0"/>
                <a:cs typeface="Calibri" panose="020F0502020204030204" pitchFamily="34" charset="0"/>
              </a:rPr>
              <a:t>Tertiary Destinations for 2022 Cohort</a:t>
            </a:r>
          </a:p>
        </p:txBody>
      </p:sp>
      <p:graphicFrame>
        <p:nvGraphicFramePr>
          <p:cNvPr id="4" name="Chart 3">
            <a:extLst>
              <a:ext uri="{FF2B5EF4-FFF2-40B4-BE49-F238E27FC236}">
                <a16:creationId xmlns:a16="http://schemas.microsoft.com/office/drawing/2014/main" id="{1191B8A9-C5E3-564D-AE56-ECCB18F78647}"/>
              </a:ext>
            </a:extLst>
          </p:cNvPr>
          <p:cNvGraphicFramePr/>
          <p:nvPr>
            <p:extLst>
              <p:ext uri="{D42A27DB-BD31-4B8C-83A1-F6EECF244321}">
                <p14:modId xmlns:p14="http://schemas.microsoft.com/office/powerpoint/2010/main" val="3666386623"/>
              </p:ext>
            </p:extLst>
          </p:nvPr>
        </p:nvGraphicFramePr>
        <p:xfrm>
          <a:off x="320040" y="2427541"/>
          <a:ext cx="11496821" cy="3997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9F596C19-1731-924A-B7C7-6A3791096561}"/>
              </a:ext>
            </a:extLst>
          </p:cNvPr>
          <p:cNvGraphicFramePr/>
          <p:nvPr>
            <p:extLst>
              <p:ext uri="{D42A27DB-BD31-4B8C-83A1-F6EECF244321}">
                <p14:modId xmlns:p14="http://schemas.microsoft.com/office/powerpoint/2010/main" val="2200604029"/>
              </p:ext>
            </p:extLst>
          </p:nvPr>
        </p:nvGraphicFramePr>
        <p:xfrm>
          <a:off x="550196" y="2427541"/>
          <a:ext cx="11266666" cy="44304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Chart 1">
            <a:extLst>
              <a:ext uri="{FF2B5EF4-FFF2-40B4-BE49-F238E27FC236}">
                <a16:creationId xmlns:a16="http://schemas.microsoft.com/office/drawing/2014/main" id="{22C7804D-C5C6-0E4F-AA94-EDE1FE8666DE}"/>
              </a:ext>
            </a:extLst>
          </p:cNvPr>
          <p:cNvGraphicFramePr/>
          <p:nvPr>
            <p:extLst>
              <p:ext uri="{D42A27DB-BD31-4B8C-83A1-F6EECF244321}">
                <p14:modId xmlns:p14="http://schemas.microsoft.com/office/powerpoint/2010/main" val="4142544639"/>
              </p:ext>
            </p:extLst>
          </p:nvPr>
        </p:nvGraphicFramePr>
        <p:xfrm>
          <a:off x="1934308" y="1635369"/>
          <a:ext cx="9707496" cy="44304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5">
            <a:extLst>
              <a:ext uri="{FF2B5EF4-FFF2-40B4-BE49-F238E27FC236}">
                <a16:creationId xmlns:a16="http://schemas.microsoft.com/office/drawing/2014/main" id="{22C7804D-C5C6-0E4F-AA94-EDE1FE8666DE}"/>
              </a:ext>
            </a:extLst>
          </p:cNvPr>
          <p:cNvGraphicFramePr/>
          <p:nvPr>
            <p:extLst>
              <p:ext uri="{D42A27DB-BD31-4B8C-83A1-F6EECF244321}">
                <p14:modId xmlns:p14="http://schemas.microsoft.com/office/powerpoint/2010/main" val="801044204"/>
              </p:ext>
            </p:extLst>
          </p:nvPr>
        </p:nvGraphicFramePr>
        <p:xfrm>
          <a:off x="984738" y="1419887"/>
          <a:ext cx="10681189" cy="5132739"/>
        </p:xfrm>
        <a:graphic>
          <a:graphicData uri="http://schemas.openxmlformats.org/drawingml/2006/chart">
            <c:chart xmlns:c="http://schemas.openxmlformats.org/drawingml/2006/chart" xmlns:r="http://schemas.openxmlformats.org/officeDocument/2006/relationships" r:id="rId8"/>
          </a:graphicData>
        </a:graphic>
      </p:graphicFrame>
      <p:pic>
        <p:nvPicPr>
          <p:cNvPr id="3" name="Audio Recording 27 Jul 2023 at 7:20:39 pm">
            <a:hlinkClick r:id="" action="ppaction://media"/>
            <a:extLst>
              <a:ext uri="{FF2B5EF4-FFF2-40B4-BE49-F238E27FC236}">
                <a16:creationId xmlns:a16="http://schemas.microsoft.com/office/drawing/2014/main" id="{CFDDDA26-B713-735D-AD7C-0EE29079BFD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628750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7" name="Rectangle 2"/>
          <p:cNvSpPr>
            <a:spLocks noGrp="1" noChangeArrowheads="1"/>
          </p:cNvSpPr>
          <p:nvPr>
            <p:ph type="title"/>
          </p:nvPr>
        </p:nvSpPr>
        <p:spPr>
          <a:xfrm>
            <a:off x="589560" y="856180"/>
            <a:ext cx="4560584" cy="1128068"/>
          </a:xfrm>
        </p:spPr>
        <p:txBody>
          <a:bodyPr anchor="ctr">
            <a:normAutofit/>
          </a:bodyPr>
          <a:lstStyle/>
          <a:p>
            <a:r>
              <a:rPr lang="en-US" altLang="en-US" sz="4000" b="1">
                <a:latin typeface="Calibri" panose="020F0502020204030204" pitchFamily="34" charset="0"/>
                <a:cs typeface="Calibri" panose="020F0502020204030204" pitchFamily="34" charset="0"/>
              </a:rPr>
              <a:t>University</a:t>
            </a:r>
            <a:endParaRPr lang="en-AU" altLang="en-US" sz="4000" b="1">
              <a:latin typeface="Calibri" panose="020F0502020204030204" pitchFamily="34" charset="0"/>
              <a:cs typeface="Calibri" panose="020F0502020204030204" pitchFamily="34" charset="0"/>
            </a:endParaRPr>
          </a:p>
        </p:txBody>
      </p:sp>
      <p:grpSp>
        <p:nvGrpSpPr>
          <p:cNvPr id="138" name="Group 1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9" name="Rectangle 1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Rectangle 3"/>
          <p:cNvSpPr>
            <a:spLocks noGrp="1" noChangeArrowheads="1"/>
          </p:cNvSpPr>
          <p:nvPr>
            <p:ph idx="1"/>
          </p:nvPr>
        </p:nvSpPr>
        <p:spPr>
          <a:xfrm>
            <a:off x="590719" y="2330505"/>
            <a:ext cx="4559425" cy="3979585"/>
          </a:xfrm>
        </p:spPr>
        <p:txBody>
          <a:bodyPr anchor="ctr">
            <a:normAutofit/>
          </a:bodyPr>
          <a:lstStyle/>
          <a:p>
            <a:pPr marL="0" indent="0">
              <a:buNone/>
              <a:defRPr/>
            </a:pPr>
            <a:r>
              <a:rPr lang="en-AU" sz="2000" b="1">
                <a:cs typeface="Arial"/>
              </a:rPr>
              <a:t>Current students for entrance to university in 2025 need to have:</a:t>
            </a:r>
            <a:endParaRPr lang="en-AU" sz="2000">
              <a:cs typeface="Arial"/>
            </a:endParaRPr>
          </a:p>
          <a:p>
            <a:pPr>
              <a:buFontTx/>
              <a:buChar char="•"/>
              <a:defRPr/>
            </a:pPr>
            <a:r>
              <a:rPr lang="en-AU" sz="2000">
                <a:latin typeface="+mj-lt"/>
                <a:cs typeface="Arial"/>
              </a:rPr>
              <a:t>Completed  SACE</a:t>
            </a:r>
          </a:p>
          <a:p>
            <a:pPr>
              <a:buFontTx/>
              <a:buChar char="•"/>
              <a:defRPr/>
            </a:pPr>
            <a:r>
              <a:rPr lang="en-AU" sz="2000">
                <a:latin typeface="+mj-lt"/>
                <a:cs typeface="Arial"/>
              </a:rPr>
              <a:t>Gained 90 Stage 2 credits</a:t>
            </a:r>
          </a:p>
          <a:p>
            <a:pPr>
              <a:buFontTx/>
              <a:buChar char="•"/>
              <a:defRPr/>
            </a:pPr>
            <a:r>
              <a:rPr lang="en-AU" sz="2000">
                <a:latin typeface="+mj-lt"/>
                <a:cs typeface="Arial"/>
              </a:rPr>
              <a:t>Ensure they have three 20-credit Stage 2 subjects</a:t>
            </a:r>
          </a:p>
          <a:p>
            <a:pPr>
              <a:buFontTx/>
              <a:buChar char="•"/>
              <a:defRPr/>
            </a:pPr>
            <a:r>
              <a:rPr lang="en-AU" sz="2000">
                <a:latin typeface="+mj-lt"/>
                <a:cs typeface="Arial"/>
              </a:rPr>
              <a:t>Completed the prerequisites needed for their chosen university courses</a:t>
            </a:r>
            <a:endParaRPr lang="en-AU" sz="2000">
              <a:latin typeface="Arial"/>
              <a:cs typeface="Arial"/>
            </a:endParaRPr>
          </a:p>
          <a:p>
            <a:pPr>
              <a:buFontTx/>
              <a:defRPr/>
            </a:pPr>
            <a:r>
              <a:rPr lang="en-AU" sz="2000">
                <a:latin typeface="Calibri Light"/>
                <a:cs typeface="Arial"/>
              </a:rPr>
              <a:t>Most Scotch students use their ATAR for tertiary entrance</a:t>
            </a:r>
          </a:p>
          <a:p>
            <a:pPr marL="0" indent="0">
              <a:defRPr/>
            </a:pPr>
            <a:endParaRPr lang="en-AU" sz="2000">
              <a:latin typeface="Arial"/>
              <a:cs typeface="Arial"/>
            </a:endParaRPr>
          </a:p>
        </p:txBody>
      </p:sp>
      <p:sp>
        <p:nvSpPr>
          <p:cNvPr id="144" name="Rectangle 1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1" y="513854"/>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9" name="Picture 3" descr="A group of people in a field&#10;&#10;Description automatically generated"/>
          <p:cNvPicPr>
            <a:picLocks noChangeAspect="1"/>
          </p:cNvPicPr>
          <p:nvPr/>
        </p:nvPicPr>
        <p:blipFill rotWithShape="1">
          <a:blip r:embed="rId5">
            <a:extLst>
              <a:ext uri="{28A0092B-C50C-407E-A947-70E740481C1C}">
                <a14:useLocalDpi xmlns:a14="http://schemas.microsoft.com/office/drawing/2010/main" val="0"/>
              </a:ext>
            </a:extLst>
          </a:blip>
          <a:srcRect l="22221" r="9131" b="-1"/>
          <a:stretch/>
        </p:blipFill>
        <p:spPr bwMode="auto">
          <a:xfrm>
            <a:off x="5977789" y="799352"/>
            <a:ext cx="5425410"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7 Jul 2023 at 7:21:59 pm">
            <a:hlinkClick r:id="" action="ppaction://media"/>
            <a:extLst>
              <a:ext uri="{FF2B5EF4-FFF2-40B4-BE49-F238E27FC236}">
                <a16:creationId xmlns:a16="http://schemas.microsoft.com/office/drawing/2014/main" id="{E68A551A-394D-6154-B776-A75EB70F39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477736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4E01-A43F-B944-BC2D-C8AE2D966641}"/>
              </a:ext>
            </a:extLst>
          </p:cNvPr>
          <p:cNvSpPr>
            <a:spLocks noGrp="1"/>
          </p:cNvSpPr>
          <p:nvPr>
            <p:ph type="title"/>
          </p:nvPr>
        </p:nvSpPr>
        <p:spPr/>
        <p:txBody>
          <a:bodyPr/>
          <a:lstStyle/>
          <a:p>
            <a:r>
              <a:rPr lang="en-AU" altLang="en-US" sz="4219">
                <a:solidFill>
                  <a:srgbClr val="0D3384"/>
                </a:solidFill>
                <a:latin typeface="Arial" charset="0"/>
              </a:rPr>
              <a:t>SACE Requirements</a:t>
            </a:r>
            <a:endParaRPr lang="en-US"/>
          </a:p>
        </p:txBody>
      </p:sp>
      <p:pic>
        <p:nvPicPr>
          <p:cNvPr id="4" name="Picture 17" descr="pie-chart">
            <a:extLst>
              <a:ext uri="{FF2B5EF4-FFF2-40B4-BE49-F238E27FC236}">
                <a16:creationId xmlns:a16="http://schemas.microsoft.com/office/drawing/2014/main" id="{CB59B416-B0AA-D543-8B17-E55A8D87C06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2737335" y="1825625"/>
            <a:ext cx="671733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Recording 28 Jul 2023 at 1:18:33 pm">
            <a:hlinkClick r:id="" action="ppaction://media"/>
            <a:extLst>
              <a:ext uri="{FF2B5EF4-FFF2-40B4-BE49-F238E27FC236}">
                <a16:creationId xmlns:a16="http://schemas.microsoft.com/office/drawing/2014/main" id="{AB724AFB-F717-752D-1395-AACCDC9A9B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4828540"/>
            <a:ext cx="812800" cy="812800"/>
          </a:xfrm>
          <a:prstGeom prst="rect">
            <a:avLst/>
          </a:prstGeom>
        </p:spPr>
      </p:pic>
    </p:spTree>
    <p:extLst>
      <p:ext uri="{BB962C8B-B14F-4D97-AF65-F5344CB8AC3E}">
        <p14:creationId xmlns:p14="http://schemas.microsoft.com/office/powerpoint/2010/main" val="310987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 name="Rectangle 2">
            <a:extLst>
              <a:ext uri="{FF2B5EF4-FFF2-40B4-BE49-F238E27FC236}">
                <a16:creationId xmlns:a16="http://schemas.microsoft.com/office/drawing/2014/main" id="{D049F795-5F9D-974B-A332-160166226127}"/>
              </a:ext>
            </a:extLst>
          </p:cNvPr>
          <p:cNvSpPr>
            <a:spLocks noGrp="1" noChangeArrowheads="1"/>
          </p:cNvSpPr>
          <p:nvPr>
            <p:ph type="title"/>
          </p:nvPr>
        </p:nvSpPr>
        <p:spPr>
          <a:xfrm>
            <a:off x="686834" y="1153572"/>
            <a:ext cx="3200400" cy="4461163"/>
          </a:xfrm>
        </p:spPr>
        <p:txBody>
          <a:bodyPr>
            <a:normAutofit/>
          </a:bodyPr>
          <a:lstStyle/>
          <a:p>
            <a:r>
              <a:rPr lang="en-US" altLang="en-US" sz="3700">
                <a:solidFill>
                  <a:srgbClr val="FFFFFF"/>
                </a:solidFill>
                <a:latin typeface="Arial Black" panose="020B0604020202020204" pitchFamily="34" charset="0"/>
              </a:rPr>
              <a:t>Adjustment Factors </a:t>
            </a:r>
            <a:r>
              <a:rPr lang="en-US" altLang="en-US" sz="3700">
                <a:solidFill>
                  <a:srgbClr val="FFFFFF"/>
                </a:solidFill>
                <a:latin typeface="Arial" panose="020B0604020202020204" pitchFamily="34" charset="0"/>
              </a:rPr>
              <a:t>(Bonus points)</a:t>
            </a:r>
            <a:endParaRPr lang="en-AU" altLang="en-US" sz="3700">
              <a:solidFill>
                <a:srgbClr val="FFFFFF"/>
              </a:solidFill>
              <a:latin typeface="Arial" panose="020B0604020202020204" pitchFamily="34" charset="0"/>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1" name="Rectangle 3">
            <a:extLst>
              <a:ext uri="{FF2B5EF4-FFF2-40B4-BE49-F238E27FC236}">
                <a16:creationId xmlns:a16="http://schemas.microsoft.com/office/drawing/2014/main" id="{340D28B8-65BD-024A-BC64-8C5300BCDA12}"/>
              </a:ext>
            </a:extLst>
          </p:cNvPr>
          <p:cNvSpPr>
            <a:spLocks noGrp="1" noChangeArrowheads="1"/>
          </p:cNvSpPr>
          <p:nvPr>
            <p:ph idx="1"/>
          </p:nvPr>
        </p:nvSpPr>
        <p:spPr>
          <a:xfrm>
            <a:off x="4447308" y="591345"/>
            <a:ext cx="7464902" cy="5585619"/>
          </a:xfrm>
        </p:spPr>
        <p:txBody>
          <a:bodyPr anchor="ctr">
            <a:normAutofit/>
          </a:bodyPr>
          <a:lstStyle/>
          <a:p>
            <a:pPr>
              <a:buClr>
                <a:srgbClr val="0D4796"/>
              </a:buClr>
            </a:pPr>
            <a:endParaRPr lang="en-US" altLang="en-US" dirty="0">
              <a:latin typeface="Arial" panose="020B0604020202020204" pitchFamily="34" charset="0"/>
              <a:ea typeface="ＭＳ Ｐゴシック" panose="020B0600070205080204" pitchFamily="34" charset="-128"/>
            </a:endParaRPr>
          </a:p>
          <a:p>
            <a:pPr marL="0" indent="0" algn="ctr">
              <a:buNone/>
            </a:pPr>
            <a:r>
              <a:rPr lang="en-US" altLang="en-US" b="1" dirty="0">
                <a:latin typeface="Calibri"/>
                <a:ea typeface="ＭＳ Ｐゴシック"/>
                <a:cs typeface="Arial"/>
              </a:rPr>
              <a:t>SA Language, Literacy &amp; Mathematics Bonus Scheme</a:t>
            </a:r>
          </a:p>
          <a:p>
            <a:endParaRPr lang="en-US" altLang="en-US" sz="2000" b="1" dirty="0">
              <a:latin typeface="Calibri"/>
              <a:ea typeface="ＭＳ Ｐゴシック" panose="020B0600070205080204" pitchFamily="34" charset="-128"/>
              <a:cs typeface="Calibri"/>
            </a:endParaRPr>
          </a:p>
          <a:p>
            <a:pPr>
              <a:buFontTx/>
              <a:buChar char="•"/>
            </a:pPr>
            <a:r>
              <a:rPr lang="en-US" altLang="en-US" sz="2000" dirty="0">
                <a:latin typeface="Calibri"/>
                <a:ea typeface="ＭＳ Ｐゴシック"/>
                <a:cs typeface="Arial"/>
              </a:rPr>
              <a:t>Max 4 points added to Aggregate, then recalculated ATAR</a:t>
            </a:r>
          </a:p>
          <a:p>
            <a:pPr>
              <a:buFontTx/>
              <a:buChar char="•"/>
            </a:pPr>
            <a:r>
              <a:rPr lang="en-US" altLang="en-US" sz="2000" dirty="0">
                <a:latin typeface="Calibri"/>
                <a:ea typeface="ＭＳ Ｐゴシック"/>
                <a:cs typeface="Arial"/>
              </a:rPr>
              <a:t>2 per subject (Specialist Mathematics, </a:t>
            </a:r>
            <a:r>
              <a:rPr lang="en-US" altLang="en-US" sz="2000" dirty="0" err="1">
                <a:latin typeface="Calibri"/>
                <a:ea typeface="ＭＳ Ｐゴシック"/>
                <a:cs typeface="Arial"/>
              </a:rPr>
              <a:t>Maths</a:t>
            </a:r>
            <a:r>
              <a:rPr lang="en-US" altLang="en-US" sz="2000" dirty="0">
                <a:latin typeface="Calibri"/>
                <a:ea typeface="ＭＳ Ｐゴシック"/>
                <a:cs typeface="Arial"/>
              </a:rPr>
              <a:t> Methods, English Studies, English, LOTE)</a:t>
            </a:r>
          </a:p>
          <a:p>
            <a:pPr>
              <a:buFontTx/>
              <a:buChar char="•"/>
            </a:pPr>
            <a:r>
              <a:rPr lang="en-US" altLang="en-US" sz="2000" dirty="0">
                <a:latin typeface="Calibri"/>
                <a:ea typeface="ＭＳ Ｐゴシック"/>
                <a:cs typeface="Arial"/>
              </a:rPr>
              <a:t>Must get a C- or better</a:t>
            </a:r>
          </a:p>
          <a:p>
            <a:pPr>
              <a:buFontTx/>
              <a:buChar char="•"/>
            </a:pPr>
            <a:r>
              <a:rPr lang="en-US" altLang="en-US" sz="2000" dirty="0">
                <a:latin typeface="Calibri"/>
                <a:ea typeface="ＭＳ Ｐゴシック"/>
                <a:cs typeface="Arial"/>
              </a:rPr>
              <a:t>Does NOT apply for Medicine or Veterinary Bioscience</a:t>
            </a:r>
          </a:p>
        </p:txBody>
      </p:sp>
      <p:pic>
        <p:nvPicPr>
          <p:cNvPr id="2" name="Audio Recording 27 Jul 2023 at 7:23:49 pm">
            <a:hlinkClick r:id="" action="ppaction://media"/>
            <a:extLst>
              <a:ext uri="{FF2B5EF4-FFF2-40B4-BE49-F238E27FC236}">
                <a16:creationId xmlns:a16="http://schemas.microsoft.com/office/drawing/2014/main" id="{2BDD7937-00AD-F674-23F9-2E36DC3BC6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525AF-C674-5590-46C4-E1BFB57979E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4000" b="1" kern="1200" dirty="0">
                <a:solidFill>
                  <a:schemeClr val="bg1"/>
                </a:solidFill>
                <a:latin typeface="+mn-lt"/>
                <a:ea typeface="+mj-ea"/>
                <a:cs typeface="+mj-cs"/>
              </a:rPr>
              <a:t>What do ATARs and Selection Ranks mean?</a:t>
            </a:r>
          </a:p>
        </p:txBody>
      </p:sp>
      <p:pic>
        <p:nvPicPr>
          <p:cNvPr id="4" name="Content Placeholder 3">
            <a:extLst>
              <a:ext uri="{FF2B5EF4-FFF2-40B4-BE49-F238E27FC236}">
                <a16:creationId xmlns:a16="http://schemas.microsoft.com/office/drawing/2014/main" id="{96C2367F-AA64-2E6D-E0CF-82D6D5F4DAA5}"/>
              </a:ext>
            </a:extLst>
          </p:cNvPr>
          <p:cNvPicPr>
            <a:picLocks noGrp="1" noChangeAspect="1"/>
          </p:cNvPicPr>
          <p:nvPr>
            <p:ph idx="1"/>
          </p:nvPr>
        </p:nvPicPr>
        <p:blipFill>
          <a:blip r:embed="rId5"/>
          <a:stretch>
            <a:fillRect/>
          </a:stretch>
        </p:blipFill>
        <p:spPr>
          <a:xfrm>
            <a:off x="1074057" y="1675227"/>
            <a:ext cx="10043886" cy="4394199"/>
          </a:xfrm>
          <a:prstGeom prst="rect">
            <a:avLst/>
          </a:prstGeom>
        </p:spPr>
      </p:pic>
      <p:pic>
        <p:nvPicPr>
          <p:cNvPr id="3" name="Audio Recording 27 Jul 2023 at 7:26:18 pm">
            <a:hlinkClick r:id="" action="ppaction://media"/>
            <a:extLst>
              <a:ext uri="{FF2B5EF4-FFF2-40B4-BE49-F238E27FC236}">
                <a16:creationId xmlns:a16="http://schemas.microsoft.com/office/drawing/2014/main" id="{61C467F6-E690-3465-0E27-9402801875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760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89C61-9A72-6A07-3ED7-98588223BCB4}"/>
              </a:ext>
            </a:extLst>
          </p:cNvPr>
          <p:cNvSpPr>
            <a:spLocks noGrp="1"/>
          </p:cNvSpPr>
          <p:nvPr>
            <p:ph type="title"/>
          </p:nvPr>
        </p:nvSpPr>
        <p:spPr>
          <a:xfrm>
            <a:off x="411480" y="457200"/>
            <a:ext cx="11297061" cy="1368614"/>
          </a:xfrm>
        </p:spPr>
        <p:txBody>
          <a:bodyPr vert="horz" lIns="91440" tIns="45720" rIns="91440" bIns="45720" rtlCol="0" anchor="ctr">
            <a:normAutofit/>
          </a:bodyPr>
          <a:lstStyle/>
          <a:p>
            <a:pPr algn="ctr" defTabSz="914400"/>
            <a:r>
              <a:rPr lang="en-US" b="1" dirty="0">
                <a:latin typeface="+mn-lt"/>
              </a:rPr>
              <a:t>What do you need to know about </a:t>
            </a:r>
            <a:r>
              <a:rPr lang="en-US" b="1" dirty="0" err="1">
                <a:latin typeface="+mn-lt"/>
              </a:rPr>
              <a:t>uni</a:t>
            </a:r>
            <a:r>
              <a:rPr lang="en-US" b="1" dirty="0">
                <a:latin typeface="+mn-lt"/>
              </a:rPr>
              <a:t> courses?</a:t>
            </a:r>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4613D23-5023-8F9C-996E-D54A34E27F88}"/>
              </a:ext>
            </a:extLst>
          </p:cNvPr>
          <p:cNvPicPr>
            <a:picLocks noChangeAspect="1"/>
          </p:cNvPicPr>
          <p:nvPr/>
        </p:nvPicPr>
        <p:blipFill>
          <a:blip r:embed="rId5"/>
          <a:stretch>
            <a:fillRect/>
          </a:stretch>
        </p:blipFill>
        <p:spPr>
          <a:xfrm>
            <a:off x="411480" y="2053651"/>
            <a:ext cx="4928258" cy="4189019"/>
          </a:xfrm>
          <a:prstGeom prst="rect">
            <a:avLst/>
          </a:prstGeom>
        </p:spPr>
      </p:pic>
      <p:pic>
        <p:nvPicPr>
          <p:cNvPr id="5" name="Picture 4">
            <a:extLst>
              <a:ext uri="{FF2B5EF4-FFF2-40B4-BE49-F238E27FC236}">
                <a16:creationId xmlns:a16="http://schemas.microsoft.com/office/drawing/2014/main" id="{12DC813D-55E0-545B-7793-195D16669A43}"/>
              </a:ext>
            </a:extLst>
          </p:cNvPr>
          <p:cNvPicPr>
            <a:picLocks noChangeAspect="1"/>
          </p:cNvPicPr>
          <p:nvPr/>
        </p:nvPicPr>
        <p:blipFill>
          <a:blip r:embed="rId6"/>
          <a:stretch>
            <a:fillRect/>
          </a:stretch>
        </p:blipFill>
        <p:spPr>
          <a:xfrm>
            <a:off x="5053231" y="2740214"/>
            <a:ext cx="6738347" cy="2627955"/>
          </a:xfrm>
          <a:prstGeom prst="rect">
            <a:avLst/>
          </a:prstGeom>
        </p:spPr>
      </p:pic>
      <p:pic>
        <p:nvPicPr>
          <p:cNvPr id="3" name="Audio Recording 27 Jul 2023 at 7:27:41 pm">
            <a:hlinkClick r:id="" action="ppaction://media"/>
            <a:extLst>
              <a:ext uri="{FF2B5EF4-FFF2-40B4-BE49-F238E27FC236}">
                <a16:creationId xmlns:a16="http://schemas.microsoft.com/office/drawing/2014/main" id="{D34EE560-05F4-2E72-7E39-6C84E052A1D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2181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CCD80-E880-95B7-17C6-10DFD191A5F8}"/>
              </a:ext>
            </a:extLst>
          </p:cNvPr>
          <p:cNvSpPr>
            <a:spLocks noGrp="1"/>
          </p:cNvSpPr>
          <p:nvPr>
            <p:ph type="title"/>
          </p:nvPr>
        </p:nvSpPr>
        <p:spPr>
          <a:xfrm>
            <a:off x="638881" y="555918"/>
            <a:ext cx="10909640" cy="1065836"/>
          </a:xfrm>
        </p:spPr>
        <p:txBody>
          <a:bodyPr vert="horz" lIns="91440" tIns="45720" rIns="91440" bIns="45720" rtlCol="0" anchor="ctr">
            <a:normAutofit/>
          </a:bodyPr>
          <a:lstStyle/>
          <a:p>
            <a:pPr algn="ctr" defTabSz="914400"/>
            <a:r>
              <a:rPr lang="en-US" sz="6600" b="1" dirty="0">
                <a:latin typeface="+mn-lt"/>
              </a:rPr>
              <a:t>Finding course content</a:t>
            </a:r>
          </a:p>
        </p:txBody>
      </p:sp>
      <p:sp>
        <p:nvSpPr>
          <p:cNvPr id="13"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F918B2-A4A6-453F-56C2-D5BFE41B9C57}"/>
              </a:ext>
            </a:extLst>
          </p:cNvPr>
          <p:cNvPicPr>
            <a:picLocks noChangeAspect="1"/>
          </p:cNvPicPr>
          <p:nvPr/>
        </p:nvPicPr>
        <p:blipFill>
          <a:blip r:embed="rId5"/>
          <a:stretch>
            <a:fillRect/>
          </a:stretch>
        </p:blipFill>
        <p:spPr>
          <a:xfrm>
            <a:off x="6093701" y="2060169"/>
            <a:ext cx="3758184" cy="4583152"/>
          </a:xfrm>
          <a:prstGeom prst="rect">
            <a:avLst/>
          </a:prstGeom>
        </p:spPr>
      </p:pic>
      <p:pic>
        <p:nvPicPr>
          <p:cNvPr id="4" name="Picture 3">
            <a:extLst>
              <a:ext uri="{FF2B5EF4-FFF2-40B4-BE49-F238E27FC236}">
                <a16:creationId xmlns:a16="http://schemas.microsoft.com/office/drawing/2014/main" id="{5092999F-7242-B34F-8158-F970D9515DAD}"/>
              </a:ext>
            </a:extLst>
          </p:cNvPr>
          <p:cNvPicPr>
            <a:picLocks noChangeAspect="1"/>
          </p:cNvPicPr>
          <p:nvPr/>
        </p:nvPicPr>
        <p:blipFill>
          <a:blip r:embed="rId6"/>
          <a:stretch>
            <a:fillRect/>
          </a:stretch>
        </p:blipFill>
        <p:spPr>
          <a:xfrm>
            <a:off x="540686" y="2060169"/>
            <a:ext cx="4797552" cy="4473716"/>
          </a:xfrm>
          <a:prstGeom prst="rect">
            <a:avLst/>
          </a:prstGeom>
        </p:spPr>
      </p:pic>
      <p:pic>
        <p:nvPicPr>
          <p:cNvPr id="3" name="Audio Recording 27 Jul 2023 at 7:32:11 pm">
            <a:hlinkClick r:id="" action="ppaction://media"/>
            <a:extLst>
              <a:ext uri="{FF2B5EF4-FFF2-40B4-BE49-F238E27FC236}">
                <a16:creationId xmlns:a16="http://schemas.microsoft.com/office/drawing/2014/main" id="{A459151B-3730-0074-4F08-99F0791D351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8948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6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CCD80-E880-95B7-17C6-10DFD191A5F8}"/>
              </a:ext>
            </a:extLst>
          </p:cNvPr>
          <p:cNvSpPr>
            <a:spLocks noGrp="1"/>
          </p:cNvSpPr>
          <p:nvPr>
            <p:ph type="title"/>
          </p:nvPr>
        </p:nvSpPr>
        <p:spPr>
          <a:xfrm>
            <a:off x="638881" y="555918"/>
            <a:ext cx="10909640" cy="1065836"/>
          </a:xfrm>
        </p:spPr>
        <p:txBody>
          <a:bodyPr vert="horz" lIns="91440" tIns="45720" rIns="91440" bIns="45720" rtlCol="0" anchor="ctr">
            <a:normAutofit/>
          </a:bodyPr>
          <a:lstStyle/>
          <a:p>
            <a:pPr algn="ctr" defTabSz="914400"/>
            <a:r>
              <a:rPr lang="en-US" sz="6600" b="1" dirty="0">
                <a:latin typeface="+mn-lt"/>
              </a:rPr>
              <a:t>Finding course content</a:t>
            </a:r>
          </a:p>
        </p:txBody>
      </p:sp>
      <p:sp>
        <p:nvSpPr>
          <p:cNvPr id="13"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F918B2-A4A6-453F-56C2-D5BFE41B9C57}"/>
              </a:ext>
            </a:extLst>
          </p:cNvPr>
          <p:cNvPicPr>
            <a:picLocks noChangeAspect="1"/>
          </p:cNvPicPr>
          <p:nvPr/>
        </p:nvPicPr>
        <p:blipFill>
          <a:blip r:embed="rId5"/>
          <a:stretch>
            <a:fillRect/>
          </a:stretch>
        </p:blipFill>
        <p:spPr>
          <a:xfrm>
            <a:off x="6093701" y="2060169"/>
            <a:ext cx="3758184" cy="4583152"/>
          </a:xfrm>
          <a:prstGeom prst="rect">
            <a:avLst/>
          </a:prstGeom>
        </p:spPr>
      </p:pic>
      <p:pic>
        <p:nvPicPr>
          <p:cNvPr id="4" name="Picture 3">
            <a:extLst>
              <a:ext uri="{FF2B5EF4-FFF2-40B4-BE49-F238E27FC236}">
                <a16:creationId xmlns:a16="http://schemas.microsoft.com/office/drawing/2014/main" id="{5092999F-7242-B34F-8158-F970D9515DAD}"/>
              </a:ext>
            </a:extLst>
          </p:cNvPr>
          <p:cNvPicPr>
            <a:picLocks noChangeAspect="1"/>
          </p:cNvPicPr>
          <p:nvPr/>
        </p:nvPicPr>
        <p:blipFill>
          <a:blip r:embed="rId6"/>
          <a:stretch>
            <a:fillRect/>
          </a:stretch>
        </p:blipFill>
        <p:spPr>
          <a:xfrm>
            <a:off x="540686" y="2060169"/>
            <a:ext cx="4797552" cy="4473716"/>
          </a:xfrm>
          <a:prstGeom prst="rect">
            <a:avLst/>
          </a:prstGeom>
        </p:spPr>
      </p:pic>
      <p:pic>
        <p:nvPicPr>
          <p:cNvPr id="3" name="Picture 2">
            <a:extLst>
              <a:ext uri="{FF2B5EF4-FFF2-40B4-BE49-F238E27FC236}">
                <a16:creationId xmlns:a16="http://schemas.microsoft.com/office/drawing/2014/main" id="{EA459FFF-6A5B-BB8F-71C0-DC0C9925BFAC}"/>
              </a:ext>
            </a:extLst>
          </p:cNvPr>
          <p:cNvPicPr>
            <a:picLocks noChangeAspect="1"/>
          </p:cNvPicPr>
          <p:nvPr/>
        </p:nvPicPr>
        <p:blipFill>
          <a:blip r:embed="rId7"/>
          <a:stretch>
            <a:fillRect/>
          </a:stretch>
        </p:blipFill>
        <p:spPr>
          <a:xfrm>
            <a:off x="169352" y="3157275"/>
            <a:ext cx="12114369" cy="1968582"/>
          </a:xfrm>
          <a:prstGeom prst="rect">
            <a:avLst/>
          </a:prstGeom>
        </p:spPr>
      </p:pic>
      <p:pic>
        <p:nvPicPr>
          <p:cNvPr id="7" name="Audio Recording 27 Jul 2023 at 7:33:25 pm">
            <a:hlinkClick r:id="" action="ppaction://media"/>
            <a:extLst>
              <a:ext uri="{FF2B5EF4-FFF2-40B4-BE49-F238E27FC236}">
                <a16:creationId xmlns:a16="http://schemas.microsoft.com/office/drawing/2014/main" id="{A8AF49D5-F4DF-F902-670B-BE32964E6BD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5439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91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80397-3BA7-FD46-B7C6-AD121354E9D8}"/>
              </a:ext>
            </a:extLst>
          </p:cNvPr>
          <p:cNvSpPr>
            <a:spLocks noGrp="1"/>
          </p:cNvSpPr>
          <p:nvPr>
            <p:ph type="title"/>
          </p:nvPr>
        </p:nvSpPr>
        <p:spPr>
          <a:xfrm>
            <a:off x="686834" y="1153572"/>
            <a:ext cx="3200400" cy="4461163"/>
          </a:xfrm>
        </p:spPr>
        <p:txBody>
          <a:bodyPr>
            <a:normAutofit/>
          </a:bodyPr>
          <a:lstStyle/>
          <a:p>
            <a:r>
              <a:rPr lang="en-US" altLang="en-US" b="1" dirty="0">
                <a:solidFill>
                  <a:srgbClr val="FFFFFF"/>
                </a:solidFill>
                <a:latin typeface="Calibri" panose="020F0502020204030204" pitchFamily="34" charset="0"/>
                <a:cs typeface="Calibri" panose="020F0502020204030204" pitchFamily="34" charset="0"/>
              </a:rPr>
              <a:t>Alternative Uni Entry Pathways?</a:t>
            </a:r>
            <a:endParaRPr lang="en-US" b="1" dirty="0">
              <a:solidFill>
                <a:srgbClr val="FFFFFF"/>
              </a:solidFill>
              <a:latin typeface="Calibri" panose="020F0502020204030204" pitchFamily="34" charset="0"/>
              <a:cs typeface="Calibri" panose="020F05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4BE2AA-EB26-9845-AE6C-CF6471878DCD}"/>
              </a:ext>
            </a:extLst>
          </p:cNvPr>
          <p:cNvSpPr>
            <a:spLocks noGrp="1"/>
          </p:cNvSpPr>
          <p:nvPr>
            <p:ph idx="1"/>
          </p:nvPr>
        </p:nvSpPr>
        <p:spPr>
          <a:xfrm>
            <a:off x="4343400" y="591345"/>
            <a:ext cx="7498080" cy="5585619"/>
          </a:xfrm>
        </p:spPr>
        <p:txBody>
          <a:bodyPr anchor="ctr">
            <a:normAutofit/>
          </a:bodyPr>
          <a:lstStyle/>
          <a:p>
            <a:pPr marL="0" indent="0">
              <a:buNone/>
            </a:pPr>
            <a:endParaRPr lang="en-US" dirty="0"/>
          </a:p>
          <a:p>
            <a:pPr marL="321314" indent="-321314"/>
            <a:r>
              <a:rPr lang="en-US" sz="2000" b="1" dirty="0"/>
              <a:t>Flinders University </a:t>
            </a:r>
            <a:r>
              <a:rPr lang="en-US" sz="2000" dirty="0"/>
              <a:t>– </a:t>
            </a:r>
            <a:r>
              <a:rPr lang="en-US" sz="2000" dirty="0" err="1">
                <a:latin typeface="+mj-lt"/>
              </a:rPr>
              <a:t>uniTEST</a:t>
            </a:r>
            <a:r>
              <a:rPr lang="en-US" sz="2000" dirty="0">
                <a:latin typeface="+mj-lt"/>
              </a:rPr>
              <a:t>, School Recommendation Program, Research Project B, Flinders Foundation Studies, STAT  </a:t>
            </a:r>
          </a:p>
          <a:p>
            <a:pPr marL="315913" indent="0">
              <a:buNone/>
            </a:pPr>
            <a:r>
              <a:rPr lang="en-US" sz="1100" dirty="0">
                <a:latin typeface="+mj-lt"/>
              </a:rPr>
              <a:t> </a:t>
            </a:r>
            <a:r>
              <a:rPr lang="en-US" sz="1100" dirty="0">
                <a:latin typeface="+mj-lt"/>
                <a:hlinkClick r:id="rId5"/>
              </a:rPr>
              <a:t>https://www.flinders.edu.au/study/pathways</a:t>
            </a:r>
            <a:r>
              <a:rPr lang="en-US" sz="1100" dirty="0">
                <a:latin typeface="+mj-lt"/>
              </a:rPr>
              <a:t>  </a:t>
            </a:r>
            <a:endParaRPr lang="en-US" sz="1100" dirty="0">
              <a:latin typeface="+mj-lt"/>
              <a:cs typeface="Calibri Light"/>
            </a:endParaRPr>
          </a:p>
          <a:p>
            <a:pPr marL="0" indent="0">
              <a:buNone/>
            </a:pPr>
            <a:endParaRPr lang="en-US" sz="2000" dirty="0">
              <a:cs typeface="Calibri"/>
            </a:endParaRPr>
          </a:p>
          <a:p>
            <a:pPr marL="321314" indent="-321314"/>
            <a:r>
              <a:rPr lang="en-US" sz="2000" b="1" dirty="0"/>
              <a:t>University of Adelaide </a:t>
            </a:r>
            <a:r>
              <a:rPr lang="en-US" sz="2000" dirty="0"/>
              <a:t>– </a:t>
            </a:r>
            <a:r>
              <a:rPr lang="en-US" sz="2000" dirty="0">
                <a:latin typeface="+mj-lt"/>
              </a:rPr>
              <a:t>STAT, University Preparatory program (free, 12 months) </a:t>
            </a:r>
            <a:r>
              <a:rPr lang="en-US" sz="1100" dirty="0">
                <a:latin typeface="+mj-lt"/>
                <a:cs typeface="Calibri Light"/>
                <a:hlinkClick r:id="rId6"/>
              </a:rPr>
              <a:t>https://www.adelaide.edu.au/study/undergraduate/entry-pathways</a:t>
            </a:r>
            <a:r>
              <a:rPr lang="en-US" sz="1100" dirty="0">
                <a:latin typeface="+mj-lt"/>
                <a:cs typeface="Calibri Light"/>
              </a:rPr>
              <a:t> </a:t>
            </a:r>
          </a:p>
          <a:p>
            <a:pPr marL="0" indent="0">
              <a:buNone/>
            </a:pPr>
            <a:endParaRPr lang="en-US" sz="2000" dirty="0">
              <a:cs typeface="Calibri"/>
            </a:endParaRPr>
          </a:p>
          <a:p>
            <a:pPr marL="321314" indent="-321314"/>
            <a:r>
              <a:rPr lang="en-US" sz="2000" b="1" dirty="0"/>
              <a:t>University of South Australia </a:t>
            </a:r>
            <a:r>
              <a:rPr lang="en-US" sz="2000" dirty="0"/>
              <a:t>– </a:t>
            </a:r>
            <a:r>
              <a:rPr lang="en-US" sz="2000" dirty="0">
                <a:latin typeface="+mj-lt"/>
              </a:rPr>
              <a:t>Foundation Studies, STAT test, Grades Based Pathway </a:t>
            </a:r>
          </a:p>
          <a:p>
            <a:pPr marL="361950" lvl="1" indent="0">
              <a:buNone/>
            </a:pPr>
            <a:r>
              <a:rPr lang="en-US" sz="1100" dirty="0">
                <a:latin typeface="+mj-lt"/>
                <a:hlinkClick r:id="rId7"/>
              </a:rPr>
              <a:t>https://study.unisa.edu.au/study-with-us/entry-pathways/?_gl=1*1pyqtrq*_gcl_au*NDcwNTE5NjQxLjE2OTAwMTIxNTQ</a:t>
            </a:r>
            <a:r>
              <a:rPr lang="en-US" sz="1100" dirty="0">
                <a:latin typeface="+mj-lt"/>
              </a:rPr>
              <a:t>  </a:t>
            </a:r>
          </a:p>
          <a:p>
            <a:pPr marL="0" indent="0">
              <a:buNone/>
            </a:pPr>
            <a:endParaRPr lang="en-US" sz="2000" dirty="0">
              <a:latin typeface="+mj-lt"/>
              <a:cs typeface="Calibri Light"/>
            </a:endParaRPr>
          </a:p>
          <a:p>
            <a:pPr marL="0" indent="0">
              <a:buNone/>
            </a:pPr>
            <a:r>
              <a:rPr lang="en-US" sz="2000" b="1" dirty="0">
                <a:cs typeface="Calibri Light"/>
              </a:rPr>
              <a:t>PLUS</a:t>
            </a:r>
            <a:r>
              <a:rPr lang="en-US" sz="2000" dirty="0">
                <a:latin typeface="+mj-lt"/>
                <a:cs typeface="Calibri Light"/>
              </a:rPr>
              <a:t> – Elite Athlete, First Nations, </a:t>
            </a:r>
            <a:r>
              <a:rPr lang="en-US" sz="2000" dirty="0" err="1">
                <a:latin typeface="+mj-lt"/>
                <a:cs typeface="Calibri Light"/>
              </a:rPr>
              <a:t>Defence</a:t>
            </a:r>
            <a:r>
              <a:rPr lang="en-US" sz="2000" dirty="0">
                <a:latin typeface="+mj-lt"/>
                <a:cs typeface="Calibri Light"/>
              </a:rPr>
              <a:t> Force and TAFE SA pathways</a:t>
            </a:r>
          </a:p>
          <a:p>
            <a:endParaRPr lang="en-US" dirty="0"/>
          </a:p>
        </p:txBody>
      </p:sp>
      <p:pic>
        <p:nvPicPr>
          <p:cNvPr id="4" name="Audio Recording 27 Jul 2023 at 7:41:15 pm">
            <a:hlinkClick r:id="" action="ppaction://media"/>
            <a:extLst>
              <a:ext uri="{FF2B5EF4-FFF2-40B4-BE49-F238E27FC236}">
                <a16:creationId xmlns:a16="http://schemas.microsoft.com/office/drawing/2014/main" id="{B6E6C47C-9112-0611-C566-5B23D9F2863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8212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9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Rectangle 2">
            <a:extLst>
              <a:ext uri="{FF2B5EF4-FFF2-40B4-BE49-F238E27FC236}">
                <a16:creationId xmlns:a16="http://schemas.microsoft.com/office/drawing/2014/main" id="{A8486BD4-6C91-5A4B-958F-D3B66BEF4B07}"/>
              </a:ext>
            </a:extLst>
          </p:cNvPr>
          <p:cNvSpPr>
            <a:spLocks noGrp="1" noChangeArrowheads="1"/>
          </p:cNvSpPr>
          <p:nvPr>
            <p:ph type="title"/>
          </p:nvPr>
        </p:nvSpPr>
        <p:spPr>
          <a:xfrm>
            <a:off x="686834" y="1153572"/>
            <a:ext cx="3537773" cy="4461163"/>
          </a:xfrm>
        </p:spPr>
        <p:txBody>
          <a:bodyPr>
            <a:normAutofit/>
          </a:bodyPr>
          <a:lstStyle/>
          <a:p>
            <a:r>
              <a:rPr lang="en-US" sz="3600" dirty="0">
                <a:solidFill>
                  <a:srgbClr val="FFFFFF"/>
                </a:solidFill>
                <a:latin typeface="Calibri"/>
                <a:ea typeface="+mj-lt"/>
                <a:cs typeface="+mj-lt"/>
              </a:rPr>
              <a:t>Alternative Entry Pathways</a:t>
            </a:r>
            <a:br>
              <a:rPr lang="en-US" altLang="en-US" sz="3600" dirty="0">
                <a:solidFill>
                  <a:srgbClr val="FFFFFF"/>
                </a:solidFill>
                <a:latin typeface="Calibri"/>
                <a:cs typeface="Calibri"/>
              </a:rPr>
            </a:br>
            <a:endParaRPr lang="en-US" altLang="en-US" sz="3600" dirty="0">
              <a:solidFill>
                <a:srgbClr val="FFFFFF"/>
              </a:solidFill>
              <a:latin typeface="Calibri"/>
              <a:cs typeface="Calibri"/>
            </a:endParaRP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1" name="Rectangle 3">
            <a:extLst>
              <a:ext uri="{FF2B5EF4-FFF2-40B4-BE49-F238E27FC236}">
                <a16:creationId xmlns:a16="http://schemas.microsoft.com/office/drawing/2014/main" id="{9021A9D6-A060-B948-8379-B126A3E96AEF}"/>
              </a:ext>
            </a:extLst>
          </p:cNvPr>
          <p:cNvSpPr>
            <a:spLocks noGrp="1" noChangeArrowheads="1"/>
          </p:cNvSpPr>
          <p:nvPr>
            <p:ph idx="1"/>
          </p:nvPr>
        </p:nvSpPr>
        <p:spPr>
          <a:xfrm>
            <a:off x="4540376" y="591345"/>
            <a:ext cx="7348568" cy="5585619"/>
          </a:xfrm>
        </p:spPr>
        <p:txBody>
          <a:bodyPr anchor="ctr">
            <a:noAutofit/>
          </a:bodyPr>
          <a:lstStyle/>
          <a:p>
            <a:pPr marL="0" indent="0">
              <a:buNone/>
              <a:defRPr/>
            </a:pPr>
            <a:endParaRPr lang="en-US" altLang="en-US" sz="2000" b="1" dirty="0">
              <a:latin typeface="Calibri Light"/>
              <a:ea typeface="ＭＳ Ｐゴシック"/>
              <a:cs typeface="Arial"/>
              <a:sym typeface="Rockwell" charset="0"/>
            </a:endParaRPr>
          </a:p>
          <a:p>
            <a:pPr marL="0" indent="0">
              <a:buNone/>
              <a:defRPr/>
            </a:pPr>
            <a:endParaRPr lang="en-US" altLang="en-US" sz="2000" b="1" dirty="0">
              <a:latin typeface="Calibri Light"/>
              <a:ea typeface="ＭＳ Ｐゴシック"/>
              <a:cs typeface="Arial"/>
              <a:sym typeface="Rockwell" charset="0"/>
            </a:endParaRPr>
          </a:p>
          <a:p>
            <a:pPr marL="0" indent="0">
              <a:buNone/>
              <a:defRPr/>
            </a:pPr>
            <a:endParaRPr lang="en-US" altLang="en-US" sz="2000" b="1" dirty="0">
              <a:latin typeface="Calibri Light"/>
              <a:ea typeface="ＭＳ Ｐゴシック"/>
              <a:cs typeface="Arial"/>
              <a:sym typeface="Rockwell" charset="0"/>
            </a:endParaRPr>
          </a:p>
          <a:p>
            <a:pPr marL="0" indent="0">
              <a:buNone/>
              <a:defRPr/>
            </a:pPr>
            <a:r>
              <a:rPr lang="en-US" altLang="en-US" sz="2000" b="1" dirty="0">
                <a:latin typeface="Calibri" panose="020F0502020204030204" pitchFamily="34" charset="0"/>
                <a:ea typeface="ＭＳ Ｐゴシック"/>
                <a:cs typeface="Calibri" panose="020F0502020204030204" pitchFamily="34" charset="0"/>
                <a:sym typeface="Rockwell" charset="0"/>
              </a:rPr>
              <a:t>Uni TEST (Flinders University)</a:t>
            </a:r>
            <a:endParaRPr lang="en-US" altLang="en-US" sz="2000" b="1" dirty="0">
              <a:latin typeface="Calibri" panose="020F0502020204030204" pitchFamily="34" charset="0"/>
              <a:ea typeface="ＭＳ Ｐゴシック"/>
              <a:cs typeface="Calibri" panose="020F0502020204030204" pitchFamily="34" charset="0"/>
            </a:endParaRPr>
          </a:p>
          <a:p>
            <a:pPr marL="0" indent="0">
              <a:buNone/>
              <a:defRPr/>
            </a:pPr>
            <a:r>
              <a:rPr lang="en-US" altLang="en-US" sz="2000" dirty="0">
                <a:latin typeface="Calibri Light"/>
                <a:ea typeface="ＭＳ Ｐゴシック"/>
                <a:cs typeface="Calibri Light"/>
                <a:sym typeface="Rockwell" charset="0"/>
              </a:rPr>
              <a:t>2 ½  hour test administered by ACER. Not applicable to all Flinders University degrees.</a:t>
            </a:r>
            <a:endParaRPr lang="en-US" altLang="en-US" sz="2000" dirty="0">
              <a:latin typeface="Calibri Light"/>
              <a:ea typeface="ＭＳ Ｐゴシック"/>
              <a:cs typeface="Calibri Light"/>
            </a:endParaRPr>
          </a:p>
          <a:p>
            <a:pPr marL="0" indent="0">
              <a:buNone/>
              <a:defRPr/>
            </a:pPr>
            <a:r>
              <a:rPr lang="en-US" altLang="en-US" sz="2000" dirty="0">
                <a:latin typeface="Calibri Light"/>
                <a:ea typeface="ＭＳ Ｐゴシック"/>
                <a:cs typeface="Calibri Light"/>
                <a:sym typeface="Rockwell" charset="0"/>
              </a:rPr>
              <a:t>60% ATAR and 40% </a:t>
            </a:r>
            <a:r>
              <a:rPr lang="en-US" altLang="en-US" sz="2000" dirty="0" err="1">
                <a:latin typeface="Calibri Light"/>
                <a:ea typeface="ＭＳ Ｐゴシック"/>
                <a:cs typeface="Calibri Light"/>
                <a:sym typeface="Rockwell" charset="0"/>
              </a:rPr>
              <a:t>uniTest</a:t>
            </a:r>
            <a:r>
              <a:rPr lang="en-US" altLang="en-US" sz="2000" dirty="0">
                <a:latin typeface="Calibri Light"/>
                <a:ea typeface="ＭＳ Ｐゴシック"/>
                <a:cs typeface="Calibri Light"/>
                <a:sym typeface="Rockwell" charset="0"/>
              </a:rPr>
              <a:t> OR 100% </a:t>
            </a:r>
            <a:r>
              <a:rPr lang="en-US" altLang="en-US" sz="2000" dirty="0" err="1">
                <a:latin typeface="Calibri Light"/>
                <a:ea typeface="ＭＳ Ｐゴシック"/>
                <a:cs typeface="Calibri Light"/>
                <a:sym typeface="Rockwell" charset="0"/>
              </a:rPr>
              <a:t>uniTest</a:t>
            </a:r>
            <a:r>
              <a:rPr lang="en-US" altLang="en-US" sz="2000" dirty="0">
                <a:latin typeface="Calibri Light"/>
                <a:ea typeface="ＭＳ Ｐゴシック"/>
                <a:cs typeface="Calibri Light"/>
                <a:sym typeface="Rockwell" charset="0"/>
              </a:rPr>
              <a:t> (whichever is better for the student)</a:t>
            </a:r>
            <a:endParaRPr lang="en-US" altLang="en-US" sz="2000" dirty="0">
              <a:latin typeface="Calibri Light"/>
              <a:ea typeface="ＭＳ Ｐゴシック" charset="-128"/>
              <a:cs typeface="Calibri Light"/>
            </a:endParaRPr>
          </a:p>
          <a:p>
            <a:pPr marL="0" indent="0">
              <a:buNone/>
              <a:defRPr/>
            </a:pPr>
            <a:r>
              <a:rPr lang="en-US" altLang="en-US" sz="1400" dirty="0">
                <a:latin typeface="Calibri Light"/>
                <a:ea typeface="ＭＳ Ｐゴシック"/>
                <a:cs typeface="Calibri Light"/>
                <a:sym typeface="Rockwell" charset="0"/>
                <a:hlinkClick r:id="rId5"/>
              </a:rPr>
              <a:t>https://www.flinders.edu.au/study/pathways/year-12-entry/unitest</a:t>
            </a:r>
            <a:r>
              <a:rPr lang="en-US" altLang="en-US" sz="1400" dirty="0">
                <a:latin typeface="Calibri Light"/>
                <a:ea typeface="ＭＳ Ｐゴシック"/>
                <a:cs typeface="Calibri Light"/>
                <a:sym typeface="Rockwell" charset="0"/>
              </a:rPr>
              <a:t> </a:t>
            </a:r>
            <a:endParaRPr lang="en-US" altLang="en-US" sz="1400" dirty="0">
              <a:latin typeface="Calibri Light"/>
              <a:ea typeface="ＭＳ Ｐゴシック" charset="-128"/>
              <a:cs typeface="Calibri Light"/>
            </a:endParaRPr>
          </a:p>
          <a:p>
            <a:pPr marL="0" indent="0">
              <a:defRPr/>
            </a:pPr>
            <a:endParaRPr lang="en-US" altLang="en-US" sz="2000" b="1" dirty="0">
              <a:latin typeface="Calibri Light"/>
              <a:ea typeface="ＭＳ Ｐゴシック"/>
              <a:cs typeface="Arial"/>
            </a:endParaRPr>
          </a:p>
          <a:p>
            <a:pPr marL="0" indent="0">
              <a:buNone/>
              <a:defRPr/>
            </a:pPr>
            <a:r>
              <a:rPr lang="en-US" altLang="en-US" sz="2000" b="1" dirty="0">
                <a:latin typeface="Calibri" panose="020F0502020204030204" pitchFamily="34" charset="0"/>
                <a:ea typeface="ＭＳ Ｐゴシック"/>
                <a:cs typeface="Calibri" panose="020F0502020204030204" pitchFamily="34" charset="0"/>
                <a:sym typeface="Gill Sans" charset="0"/>
              </a:rPr>
              <a:t>School Recommendation Program (Flinders University) </a:t>
            </a:r>
            <a:endParaRPr lang="en-US" altLang="en-US" sz="2000" b="1" dirty="0">
              <a:latin typeface="Calibri" panose="020F0502020204030204" pitchFamily="34" charset="0"/>
              <a:ea typeface="ＭＳ Ｐゴシック" charset="-128"/>
              <a:cs typeface="Calibri" panose="020F0502020204030204" pitchFamily="34" charset="0"/>
            </a:endParaRPr>
          </a:p>
          <a:p>
            <a:pPr marL="0" indent="0">
              <a:buNone/>
              <a:defRPr/>
            </a:pPr>
            <a:r>
              <a:rPr lang="en-US" altLang="en-US" sz="1400" dirty="0">
                <a:latin typeface="Calibri Light"/>
                <a:ea typeface="ＭＳ Ｐゴシック"/>
                <a:cs typeface="Arial"/>
                <a:sym typeface="Gill Sans" charset="0"/>
                <a:hlinkClick r:id="rId6"/>
              </a:rPr>
              <a:t>https://www.flinders.edu.au/study/pathways/year-12-entry/school-recommendation-program</a:t>
            </a:r>
            <a:r>
              <a:rPr lang="en-US" altLang="en-US" sz="1400" dirty="0">
                <a:latin typeface="Calibri Light"/>
                <a:ea typeface="ＭＳ Ｐゴシック"/>
                <a:cs typeface="Arial"/>
                <a:sym typeface="Gill Sans" charset="0"/>
              </a:rPr>
              <a:t> </a:t>
            </a:r>
            <a:endParaRPr lang="en-US" altLang="en-US" sz="1400" dirty="0">
              <a:latin typeface="Calibri Light"/>
              <a:ea typeface="ＭＳ Ｐゴシック" charset="-128"/>
              <a:cs typeface="Arial" charset="0"/>
            </a:endParaRPr>
          </a:p>
          <a:p>
            <a:pPr marL="0" indent="0">
              <a:defRPr/>
            </a:pPr>
            <a:endParaRPr lang="en-US" altLang="en-US" sz="2000" dirty="0">
              <a:latin typeface="Calibri Light"/>
              <a:ea typeface="ＭＳ Ｐゴシック" charset="-128"/>
              <a:cs typeface="Calibri Light"/>
            </a:endParaRPr>
          </a:p>
          <a:p>
            <a:pPr marL="0" indent="0">
              <a:buNone/>
              <a:defRPr/>
            </a:pPr>
            <a:r>
              <a:rPr lang="en-US" altLang="en-US" sz="2000" b="1" dirty="0">
                <a:latin typeface="Calibri" panose="020F0502020204030204" pitchFamily="34" charset="0"/>
                <a:ea typeface="ＭＳ Ｐゴシック"/>
                <a:cs typeface="Calibri" panose="020F0502020204030204" pitchFamily="34" charset="0"/>
                <a:sym typeface="Gill Sans" charset="0"/>
              </a:rPr>
              <a:t>Research Project B Pathway (Flinders University)</a:t>
            </a:r>
            <a:endParaRPr lang="en-US" altLang="en-US" sz="2000" b="1" dirty="0">
              <a:latin typeface="Calibri" panose="020F0502020204030204" pitchFamily="34" charset="0"/>
              <a:ea typeface="ＭＳ Ｐゴシック"/>
              <a:cs typeface="Calibri" panose="020F0502020204030204" pitchFamily="34" charset="0"/>
            </a:endParaRPr>
          </a:p>
          <a:p>
            <a:pPr marL="0" indent="0">
              <a:buNone/>
              <a:defRPr/>
            </a:pPr>
            <a:r>
              <a:rPr lang="en-US" altLang="en-US" sz="2000" dirty="0">
                <a:latin typeface="Calibri Light"/>
                <a:ea typeface="ＭＳ Ｐゴシック"/>
                <a:cs typeface="Calibri Light"/>
                <a:sym typeface="Gill Sans" charset="0"/>
              </a:rPr>
              <a:t>60% ATAR, 40% Research Project B result – automatically calculated by Flinders Uni	</a:t>
            </a:r>
          </a:p>
          <a:p>
            <a:pPr marL="0" indent="0">
              <a:buNone/>
              <a:defRPr/>
            </a:pPr>
            <a:r>
              <a:rPr lang="en-US" altLang="en-US" sz="1400" dirty="0">
                <a:latin typeface="Calibri Light"/>
                <a:ea typeface="ＭＳ Ｐゴシック"/>
                <a:cs typeface="Calibri Light"/>
                <a:sym typeface="Gill Sans" charset="0"/>
                <a:hlinkClick r:id="rId7"/>
              </a:rPr>
              <a:t>https://www.flinders.edu.au/study/pathways/year-12-entry/research-project</a:t>
            </a:r>
            <a:r>
              <a:rPr lang="en-US" altLang="en-US" sz="1400" dirty="0">
                <a:latin typeface="Calibri Light"/>
                <a:ea typeface="ＭＳ Ｐゴシック"/>
                <a:cs typeface="Calibri Light"/>
                <a:sym typeface="Gill Sans" charset="0"/>
              </a:rPr>
              <a:t> </a:t>
            </a:r>
            <a:endParaRPr lang="en-US" altLang="en-US" sz="1400" dirty="0">
              <a:latin typeface="Calibri Light"/>
              <a:ea typeface="ＭＳ Ｐゴシック" charset="-128"/>
              <a:cs typeface="Calibri Light"/>
            </a:endParaRPr>
          </a:p>
          <a:p>
            <a:pPr marL="0" indent="0">
              <a:defRPr/>
            </a:pPr>
            <a:endParaRPr lang="en-US" altLang="en-US" sz="1200" b="1" dirty="0">
              <a:latin typeface="Calibri Light"/>
              <a:ea typeface="ＭＳ Ｐゴシック"/>
              <a:cs typeface="Calibri Light"/>
              <a:sym typeface="Gill Sans" charset="0"/>
            </a:endParaRPr>
          </a:p>
          <a:p>
            <a:pPr marL="0" indent="0">
              <a:buNone/>
              <a:defRPr/>
            </a:pPr>
            <a:endParaRPr lang="en-US" altLang="en-US" sz="1200" b="1" dirty="0">
              <a:latin typeface="Calibri Light"/>
              <a:ea typeface="ＭＳ Ｐゴシック" charset="-128"/>
              <a:cs typeface="Calibri Light"/>
            </a:endParaRPr>
          </a:p>
          <a:p>
            <a:pPr marL="0" indent="0">
              <a:defRPr/>
            </a:pPr>
            <a:endParaRPr lang="en-US" altLang="en-US" sz="1200" b="1" dirty="0">
              <a:latin typeface="Calibri Light"/>
              <a:ea typeface="ＭＳ Ｐゴシック" charset="-128"/>
              <a:cs typeface="Calibri Light"/>
            </a:endParaRPr>
          </a:p>
          <a:p>
            <a:pPr marL="0" indent="0">
              <a:buNone/>
              <a:defRPr/>
            </a:pPr>
            <a:endParaRPr lang="en-US" altLang="en-US" sz="1200" b="1" dirty="0">
              <a:latin typeface="Calibri Light"/>
              <a:ea typeface="ＭＳ Ｐゴシック" charset="-128"/>
              <a:cs typeface="Arial" charset="0"/>
            </a:endParaRPr>
          </a:p>
          <a:p>
            <a:pPr>
              <a:defRPr/>
            </a:pPr>
            <a:endParaRPr lang="en-US" altLang="en-US" sz="1200" b="1" dirty="0">
              <a:latin typeface="Arial" charset="0"/>
              <a:ea typeface="ＭＳ Ｐゴシック" charset="-128"/>
              <a:cs typeface="Arial" charset="0"/>
            </a:endParaRPr>
          </a:p>
        </p:txBody>
      </p:sp>
      <p:pic>
        <p:nvPicPr>
          <p:cNvPr id="2" name="Audio Recording 27 Jul 2023 at 7:41:47 pm">
            <a:hlinkClick r:id="" action="ppaction://media"/>
            <a:extLst>
              <a:ext uri="{FF2B5EF4-FFF2-40B4-BE49-F238E27FC236}">
                <a16:creationId xmlns:a16="http://schemas.microsoft.com/office/drawing/2014/main" id="{1B6E60EC-C3F0-DB49-C153-D7F766C1FA3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Rectangle 2">
            <a:extLst>
              <a:ext uri="{FF2B5EF4-FFF2-40B4-BE49-F238E27FC236}">
                <a16:creationId xmlns:a16="http://schemas.microsoft.com/office/drawing/2014/main" id="{A8486BD4-6C91-5A4B-958F-D3B66BEF4B07}"/>
              </a:ext>
            </a:extLst>
          </p:cNvPr>
          <p:cNvSpPr>
            <a:spLocks noGrp="1" noChangeArrowheads="1"/>
          </p:cNvSpPr>
          <p:nvPr>
            <p:ph type="title"/>
          </p:nvPr>
        </p:nvSpPr>
        <p:spPr>
          <a:xfrm>
            <a:off x="686834" y="1153572"/>
            <a:ext cx="3537773" cy="4461163"/>
          </a:xfrm>
        </p:spPr>
        <p:txBody>
          <a:bodyPr>
            <a:normAutofit/>
          </a:bodyPr>
          <a:lstStyle/>
          <a:p>
            <a:r>
              <a:rPr lang="en-US" sz="3600">
                <a:solidFill>
                  <a:srgbClr val="FFFFFF"/>
                </a:solidFill>
                <a:latin typeface="Calibri"/>
                <a:ea typeface="+mj-lt"/>
                <a:cs typeface="+mj-lt"/>
              </a:rPr>
              <a:t>Alternative Entry Pathways</a:t>
            </a:r>
            <a:r>
              <a:rPr lang="en-US" altLang="en-US" sz="3600">
                <a:solidFill>
                  <a:srgbClr val="FFFFFF"/>
                </a:solidFill>
                <a:latin typeface="Calibri"/>
                <a:cs typeface="Calibri"/>
              </a:rPr>
              <a:t> </a:t>
            </a:r>
            <a:br>
              <a:rPr lang="en-US" altLang="en-US" sz="3600">
                <a:latin typeface="Calibri"/>
                <a:cs typeface="Calibri"/>
              </a:rPr>
            </a:br>
            <a:endParaRPr lang="en-US" altLang="en-US" sz="3600">
              <a:solidFill>
                <a:srgbClr val="FFFFFF"/>
              </a:solidFill>
              <a:latin typeface="Calibri"/>
              <a:cs typeface="Calibri"/>
            </a:endParaRP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1" name="Rectangle 3">
            <a:extLst>
              <a:ext uri="{FF2B5EF4-FFF2-40B4-BE49-F238E27FC236}">
                <a16:creationId xmlns:a16="http://schemas.microsoft.com/office/drawing/2014/main" id="{9021A9D6-A060-B948-8379-B126A3E96AEF}"/>
              </a:ext>
            </a:extLst>
          </p:cNvPr>
          <p:cNvSpPr>
            <a:spLocks noGrp="1" noChangeArrowheads="1"/>
          </p:cNvSpPr>
          <p:nvPr>
            <p:ph idx="1"/>
          </p:nvPr>
        </p:nvSpPr>
        <p:spPr>
          <a:xfrm>
            <a:off x="4540376" y="591345"/>
            <a:ext cx="7348568" cy="5585619"/>
          </a:xfrm>
        </p:spPr>
        <p:txBody>
          <a:bodyPr anchor="ctr">
            <a:noAutofit/>
          </a:bodyPr>
          <a:lstStyle/>
          <a:p>
            <a:pPr marL="0" indent="0">
              <a:buNone/>
              <a:defRPr/>
            </a:pPr>
            <a:endParaRPr lang="en-US" altLang="en-US" sz="2000" b="1">
              <a:latin typeface="Calibri Light"/>
              <a:ea typeface="ＭＳ Ｐゴシック"/>
              <a:cs typeface="Arial"/>
              <a:sym typeface="Rockwell" charset="0"/>
            </a:endParaRPr>
          </a:p>
          <a:p>
            <a:pPr marL="0" indent="0">
              <a:buNone/>
              <a:defRPr/>
            </a:pPr>
            <a:endParaRPr lang="en-US" altLang="en-US" sz="2000" b="1">
              <a:latin typeface="Calibri Light"/>
              <a:ea typeface="ＭＳ Ｐゴシック"/>
              <a:cs typeface="Arial"/>
              <a:sym typeface="Rockwell" charset="0"/>
            </a:endParaRPr>
          </a:p>
          <a:p>
            <a:pPr marL="0" indent="0">
              <a:buNone/>
              <a:defRPr/>
            </a:pPr>
            <a:endParaRPr lang="en-US" altLang="en-US" sz="2000" b="1">
              <a:latin typeface="Calibri Light"/>
              <a:ea typeface="ＭＳ Ｐゴシック"/>
              <a:cs typeface="Arial"/>
              <a:sym typeface="Rockwell" charset="0"/>
            </a:endParaRPr>
          </a:p>
          <a:p>
            <a:pPr marL="0" indent="0">
              <a:buNone/>
              <a:defRPr/>
            </a:pPr>
            <a:r>
              <a:rPr lang="en-US" sz="2000" b="1">
                <a:latin typeface="Calibri Light"/>
                <a:ea typeface="ＭＳ Ｐゴシック"/>
                <a:cs typeface="Arial"/>
              </a:rPr>
              <a:t>Uni SA – Subject Entry Pathway</a:t>
            </a:r>
            <a:endParaRPr lang="en-US" sz="2000">
              <a:latin typeface="Calibri Light"/>
              <a:ea typeface="ＭＳ Ｐゴシック"/>
              <a:cs typeface="+mn-lt"/>
            </a:endParaRPr>
          </a:p>
          <a:p>
            <a:pPr marL="321314" indent="-321314">
              <a:buFont typeface="Arial"/>
              <a:buChar char="•"/>
              <a:defRPr/>
            </a:pPr>
            <a:r>
              <a:rPr lang="en-US" sz="2000">
                <a:latin typeface="Calibri Light"/>
                <a:ea typeface="ＭＳ Ｐゴシック"/>
                <a:cs typeface="Arial"/>
              </a:rPr>
              <a:t>Best 3 TAS subjects can get you entry into a range of degrees</a:t>
            </a:r>
            <a:endParaRPr lang="en-US" sz="2000">
              <a:latin typeface="Calibri Light"/>
              <a:ea typeface="ＭＳ Ｐゴシック"/>
              <a:cs typeface="+mn-lt"/>
            </a:endParaRPr>
          </a:p>
          <a:p>
            <a:pPr marL="0" indent="0">
              <a:buFont typeface="Arial"/>
              <a:buChar char="•"/>
              <a:defRPr/>
            </a:pPr>
            <a:endParaRPr lang="en-US" sz="2000">
              <a:latin typeface="Calibri Light"/>
              <a:ea typeface="+mn-lt"/>
              <a:cs typeface="+mn-lt"/>
            </a:endParaRPr>
          </a:p>
          <a:p>
            <a:pPr marL="0" indent="0">
              <a:buNone/>
              <a:defRPr/>
            </a:pPr>
            <a:r>
              <a:rPr lang="en-US" sz="2000" b="1">
                <a:latin typeface="Calibri Light"/>
                <a:ea typeface="ＭＳ Ｐゴシック"/>
                <a:cs typeface="Arial"/>
              </a:rPr>
              <a:t>STEM Academy (University of Adelaide)    </a:t>
            </a:r>
            <a:endParaRPr lang="en-US" sz="2000">
              <a:latin typeface="Calibri Light"/>
              <a:ea typeface="ＭＳ Ｐゴシック"/>
              <a:cs typeface="+mn-lt"/>
            </a:endParaRPr>
          </a:p>
          <a:p>
            <a:pPr marL="0" indent="0">
              <a:buFont typeface="Arial"/>
              <a:buChar char="•"/>
              <a:defRPr/>
            </a:pPr>
            <a:r>
              <a:rPr lang="en-US" sz="2000" b="1">
                <a:latin typeface="Calibri Light"/>
                <a:ea typeface="ＭＳ Ｐゴシック"/>
                <a:cs typeface="Arial"/>
              </a:rPr>
              <a:t> </a:t>
            </a:r>
            <a:r>
              <a:rPr lang="en-US" sz="2000">
                <a:latin typeface="Calibri Light"/>
                <a:ea typeface="ＭＳ Ｐゴシック"/>
                <a:cs typeface="Arial"/>
                <a:hlinkClick r:id="rId5"/>
              </a:rPr>
              <a:t>https://www.adelaide.edu.au/stem/academy/year-12-students</a:t>
            </a:r>
            <a:r>
              <a:rPr lang="en-US" sz="2000">
                <a:latin typeface="Calibri Light"/>
                <a:ea typeface="ＭＳ Ｐゴシック"/>
                <a:cs typeface="Arial"/>
              </a:rPr>
              <a:t> </a:t>
            </a:r>
            <a:endParaRPr lang="en-US" sz="2000">
              <a:latin typeface="Calibri Light"/>
              <a:ea typeface="ＭＳ Ｐゴシック"/>
              <a:cs typeface="+mn-lt"/>
            </a:endParaRPr>
          </a:p>
          <a:p>
            <a:pPr marL="0" indent="0">
              <a:buFont typeface="Arial"/>
              <a:buChar char="•"/>
              <a:defRPr/>
            </a:pPr>
            <a:endParaRPr lang="en-US" sz="2000">
              <a:latin typeface="Calibri Light"/>
              <a:ea typeface="+mn-lt"/>
              <a:cs typeface="+mn-lt"/>
            </a:endParaRPr>
          </a:p>
          <a:p>
            <a:pPr marL="0" indent="0">
              <a:buNone/>
              <a:defRPr/>
            </a:pPr>
            <a:r>
              <a:rPr lang="en-US" sz="2000" b="1">
                <a:latin typeface="Calibri Light"/>
                <a:ea typeface="+mn-lt"/>
                <a:cs typeface="+mn-lt"/>
              </a:rPr>
              <a:t>Elite Athlete Pathway</a:t>
            </a:r>
            <a:endParaRPr lang="en-US" sz="2000">
              <a:latin typeface="Calibri Light"/>
              <a:ea typeface="+mn-lt"/>
              <a:cs typeface="+mn-lt"/>
            </a:endParaRPr>
          </a:p>
          <a:p>
            <a:pPr>
              <a:buFont typeface="Arial"/>
              <a:buChar char="•"/>
              <a:defRPr/>
            </a:pPr>
            <a:r>
              <a:rPr lang="en-US" sz="2000">
                <a:latin typeface="Calibri Light"/>
                <a:ea typeface="+mn-lt"/>
                <a:cs typeface="+mn-lt"/>
                <a:hlinkClick r:id="rId6"/>
              </a:rPr>
              <a:t>https://www.flinders.edu.au/study/sport/elite-athletes</a:t>
            </a:r>
            <a:endParaRPr lang="en-US" sz="2000">
              <a:latin typeface="Calibri Light"/>
              <a:ea typeface="+mn-lt"/>
              <a:cs typeface="+mn-lt"/>
            </a:endParaRPr>
          </a:p>
          <a:p>
            <a:pPr marL="0" indent="0">
              <a:buFont typeface="Arial"/>
              <a:buChar char="•"/>
              <a:defRPr/>
            </a:pPr>
            <a:r>
              <a:rPr lang="en-US" sz="2000">
                <a:latin typeface="Calibri Light"/>
                <a:ea typeface="+mn-lt"/>
                <a:cs typeface="+mn-lt"/>
                <a:hlinkClick r:id="rId7"/>
              </a:rPr>
              <a:t>https://www.flinders.edu.au/content/dam/documents/study/domestic/pathways/elite-athletes-admission-scheme.pdf</a:t>
            </a:r>
            <a:r>
              <a:rPr lang="en-US" sz="2000">
                <a:latin typeface="Calibri Light"/>
                <a:ea typeface="+mn-lt"/>
                <a:cs typeface="+mn-lt"/>
              </a:rPr>
              <a:t> </a:t>
            </a:r>
          </a:p>
          <a:p>
            <a:pPr marL="0" indent="0">
              <a:buFont typeface="Arial"/>
              <a:buChar char="•"/>
              <a:defRPr/>
            </a:pPr>
            <a:endParaRPr lang="en-US" sz="2000">
              <a:ea typeface="+mn-lt"/>
              <a:cs typeface="+mn-lt"/>
            </a:endParaRPr>
          </a:p>
          <a:p>
            <a:pPr marL="0" indent="0">
              <a:buNone/>
              <a:defRPr/>
            </a:pPr>
            <a:endParaRPr lang="en-US" altLang="en-US" sz="2000" b="1">
              <a:latin typeface="Calibri Light"/>
              <a:ea typeface="ＭＳ Ｐゴシック" charset="-128"/>
              <a:cs typeface="Arial"/>
            </a:endParaRPr>
          </a:p>
          <a:p>
            <a:pPr marL="0" indent="0">
              <a:defRPr/>
            </a:pPr>
            <a:endParaRPr lang="en-US" altLang="en-US" sz="1200" b="1">
              <a:latin typeface="Calibri Light"/>
              <a:ea typeface="ＭＳ Ｐゴシック"/>
              <a:cs typeface="Calibri Light"/>
              <a:sym typeface="Gill Sans" charset="0"/>
            </a:endParaRPr>
          </a:p>
          <a:p>
            <a:pPr marL="0" indent="0">
              <a:buNone/>
              <a:defRPr/>
            </a:pPr>
            <a:endParaRPr lang="en-US" altLang="en-US" sz="1200" b="1">
              <a:latin typeface="Calibri Light"/>
              <a:ea typeface="ＭＳ Ｐゴシック" charset="-128"/>
              <a:cs typeface="Calibri Light"/>
            </a:endParaRPr>
          </a:p>
          <a:p>
            <a:pPr marL="0" indent="0">
              <a:defRPr/>
            </a:pPr>
            <a:endParaRPr lang="en-US" altLang="en-US" sz="1200" b="1">
              <a:latin typeface="Calibri Light"/>
              <a:ea typeface="ＭＳ Ｐゴシック" charset="-128"/>
              <a:cs typeface="Calibri Light"/>
            </a:endParaRPr>
          </a:p>
          <a:p>
            <a:pPr marL="0" indent="0">
              <a:buNone/>
              <a:defRPr/>
            </a:pPr>
            <a:endParaRPr lang="en-US" altLang="en-US" sz="1200" b="1">
              <a:latin typeface="Calibri Light"/>
              <a:ea typeface="ＭＳ Ｐゴシック" charset="-128"/>
              <a:cs typeface="Arial" charset="0"/>
            </a:endParaRPr>
          </a:p>
          <a:p>
            <a:pPr>
              <a:defRPr/>
            </a:pPr>
            <a:endParaRPr lang="en-US" altLang="en-US" sz="1200" b="1">
              <a:latin typeface="Arial" charset="0"/>
              <a:ea typeface="ＭＳ Ｐゴシック" charset="-128"/>
              <a:cs typeface="Arial" charset="0"/>
            </a:endParaRPr>
          </a:p>
        </p:txBody>
      </p:sp>
      <p:pic>
        <p:nvPicPr>
          <p:cNvPr id="2" name="Audio Recording 27 Jul 2023 at 7:42:03 pm">
            <a:hlinkClick r:id="" action="ppaction://media"/>
            <a:extLst>
              <a:ext uri="{FF2B5EF4-FFF2-40B4-BE49-F238E27FC236}">
                <a16:creationId xmlns:a16="http://schemas.microsoft.com/office/drawing/2014/main" id="{6DE77651-4012-7301-BD5B-C365880805F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271737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Rectangle 2">
            <a:extLst>
              <a:ext uri="{FF2B5EF4-FFF2-40B4-BE49-F238E27FC236}">
                <a16:creationId xmlns:a16="http://schemas.microsoft.com/office/drawing/2014/main" id="{A8486BD4-6C91-5A4B-958F-D3B66BEF4B07}"/>
              </a:ext>
            </a:extLst>
          </p:cNvPr>
          <p:cNvSpPr>
            <a:spLocks noGrp="1" noChangeArrowheads="1"/>
          </p:cNvSpPr>
          <p:nvPr>
            <p:ph type="title"/>
          </p:nvPr>
        </p:nvSpPr>
        <p:spPr>
          <a:xfrm>
            <a:off x="198004" y="1656780"/>
            <a:ext cx="3537773" cy="4461163"/>
          </a:xfrm>
        </p:spPr>
        <p:txBody>
          <a:bodyPr>
            <a:normAutofit/>
          </a:bodyPr>
          <a:lstStyle/>
          <a:p>
            <a:pPr algn="ctr"/>
            <a:r>
              <a:rPr lang="en-US" sz="3600">
                <a:solidFill>
                  <a:srgbClr val="FFFFFF"/>
                </a:solidFill>
                <a:latin typeface="Calibri"/>
                <a:ea typeface="+mj-lt"/>
                <a:cs typeface="+mj-lt"/>
              </a:rPr>
              <a:t>Alternative Entry Pathways</a:t>
            </a:r>
            <a:br>
              <a:rPr lang="en-US" sz="3600">
                <a:latin typeface="Calibri"/>
                <a:cs typeface="Calibri Light"/>
              </a:rPr>
            </a:br>
            <a:br>
              <a:rPr lang="en-US" sz="3600">
                <a:latin typeface="Calibri"/>
                <a:cs typeface="Calibri Light"/>
              </a:rPr>
            </a:br>
            <a:r>
              <a:rPr lang="en-US" altLang="en-US" sz="3600">
                <a:solidFill>
                  <a:srgbClr val="FFFFFF"/>
                </a:solidFill>
                <a:latin typeface="Calibri"/>
                <a:cs typeface="Calibri"/>
              </a:rPr>
              <a:t>STAT </a:t>
            </a:r>
            <a:br>
              <a:rPr lang="en-US" altLang="en-US" sz="3600">
                <a:latin typeface="Calibri"/>
                <a:cs typeface="Calibri"/>
              </a:rPr>
            </a:br>
            <a:endParaRPr lang="en-US" altLang="en-US" sz="3600">
              <a:solidFill>
                <a:srgbClr val="FFFFFF"/>
              </a:solidFill>
              <a:latin typeface="Calibri"/>
              <a:cs typeface="Calibri"/>
            </a:endParaRP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1" name="Rectangle 3">
            <a:extLst>
              <a:ext uri="{FF2B5EF4-FFF2-40B4-BE49-F238E27FC236}">
                <a16:creationId xmlns:a16="http://schemas.microsoft.com/office/drawing/2014/main" id="{9021A9D6-A060-B948-8379-B126A3E96AEF}"/>
              </a:ext>
            </a:extLst>
          </p:cNvPr>
          <p:cNvSpPr>
            <a:spLocks noGrp="1" noChangeArrowheads="1"/>
          </p:cNvSpPr>
          <p:nvPr>
            <p:ph idx="1"/>
          </p:nvPr>
        </p:nvSpPr>
        <p:spPr>
          <a:xfrm>
            <a:off x="4224607" y="591344"/>
            <a:ext cx="7815573" cy="6330168"/>
          </a:xfrm>
        </p:spPr>
        <p:txBody>
          <a:bodyPr anchor="ctr">
            <a:noAutofit/>
          </a:bodyPr>
          <a:lstStyle/>
          <a:p>
            <a:pPr marL="0" indent="0">
              <a:buNone/>
              <a:defRPr/>
            </a:pPr>
            <a:endParaRPr lang="en-US" altLang="en-US" sz="2000" b="1" dirty="0">
              <a:latin typeface="Calibri Light"/>
              <a:ea typeface="ＭＳ Ｐゴシック"/>
              <a:cs typeface="Arial"/>
              <a:sym typeface="Rockwell" charset="0"/>
            </a:endParaRPr>
          </a:p>
          <a:p>
            <a:pPr marL="0" indent="0">
              <a:buNone/>
              <a:defRPr/>
            </a:pPr>
            <a:endParaRPr lang="en-US" altLang="en-US" sz="2000" b="1" dirty="0">
              <a:latin typeface="Calibri Light"/>
              <a:ea typeface="ＭＳ Ｐゴシック"/>
              <a:cs typeface="Arial"/>
              <a:sym typeface="Rockwell" charset="0"/>
            </a:endParaRPr>
          </a:p>
          <a:p>
            <a:pPr marL="0" indent="0">
              <a:buNone/>
              <a:defRPr/>
            </a:pPr>
            <a:endParaRPr lang="en-US" altLang="en-US" sz="2000" b="1" dirty="0">
              <a:latin typeface="Calibri Light"/>
              <a:ea typeface="ＭＳ Ｐゴシック"/>
              <a:cs typeface="Arial"/>
              <a:sym typeface="Rockwell" charset="0"/>
            </a:endParaRPr>
          </a:p>
          <a:p>
            <a:pPr marL="0" indent="0">
              <a:buNone/>
              <a:defRPr/>
            </a:pPr>
            <a:endParaRPr lang="en-US" altLang="en-US" sz="2000" b="1" dirty="0">
              <a:latin typeface="Calibri Light"/>
              <a:ea typeface="ＭＳ Ｐゴシック"/>
              <a:cs typeface="Arial"/>
            </a:endParaRPr>
          </a:p>
          <a:p>
            <a:pPr marL="0" indent="0">
              <a:buNone/>
              <a:defRPr/>
            </a:pPr>
            <a:endParaRPr lang="en-US" altLang="en-US" sz="2000" b="1" dirty="0">
              <a:latin typeface="Calibri Light"/>
              <a:ea typeface="ＭＳ Ｐゴシック"/>
              <a:cs typeface="Arial"/>
            </a:endParaRPr>
          </a:p>
          <a:p>
            <a:pPr marL="0" indent="0">
              <a:buNone/>
              <a:defRPr/>
            </a:pPr>
            <a:r>
              <a:rPr lang="en-US" sz="2000" b="1" dirty="0">
                <a:latin typeface="Calibri Light"/>
                <a:ea typeface="ＭＳ Ｐゴシック"/>
                <a:cs typeface="Arial"/>
              </a:rPr>
              <a:t>The STAT is a nationally recognized 2-hour multiple choice aptitude test</a:t>
            </a:r>
            <a:endParaRPr lang="en-US" sz="2000" b="1" dirty="0">
              <a:latin typeface="Calibri Light"/>
              <a:ea typeface="+mn-lt"/>
              <a:cs typeface="+mn-lt"/>
            </a:endParaRPr>
          </a:p>
          <a:p>
            <a:pPr marL="0" indent="0">
              <a:buNone/>
              <a:defRPr/>
            </a:pPr>
            <a:r>
              <a:rPr lang="en-US" sz="2000" b="1" dirty="0">
                <a:latin typeface="Calibri Light"/>
                <a:ea typeface="ＭＳ Ｐゴシック"/>
                <a:cs typeface="Arial"/>
              </a:rPr>
              <a:t>For Semester 1 entry: </a:t>
            </a:r>
            <a:endParaRPr lang="en-US" sz="2000" dirty="0">
              <a:latin typeface="Calibri Light"/>
              <a:ea typeface="+mn-lt"/>
              <a:cs typeface="+mn-lt"/>
            </a:endParaRPr>
          </a:p>
          <a:p>
            <a:pPr marL="321314" indent="-321314">
              <a:buFont typeface="Arial,Sans-Serif"/>
              <a:buChar char="•"/>
              <a:defRPr/>
            </a:pPr>
            <a:r>
              <a:rPr lang="en-US" sz="2000" dirty="0">
                <a:latin typeface="Calibri Light"/>
                <a:ea typeface="ＭＳ Ｐゴシック"/>
                <a:cs typeface="Arial"/>
              </a:rPr>
              <a:t>In South Australia you must be at least 18 years of age before 1 February in the year of entry to the course. </a:t>
            </a:r>
            <a:endParaRPr lang="en-US" sz="2000" dirty="0">
              <a:latin typeface="Calibri Light"/>
              <a:ea typeface="+mn-lt"/>
              <a:cs typeface="+mn-lt"/>
            </a:endParaRPr>
          </a:p>
          <a:p>
            <a:pPr marL="321314" indent="-321314">
              <a:buFont typeface="Arial,Sans-Serif"/>
              <a:buChar char="•"/>
              <a:defRPr/>
            </a:pPr>
            <a:r>
              <a:rPr lang="en-US" sz="2000" dirty="0">
                <a:latin typeface="Calibri Light"/>
                <a:ea typeface="ＭＳ Ｐゴシック"/>
                <a:cs typeface="Arial"/>
              </a:rPr>
              <a:t>For Charles Darwin University the minimum age for special entry applicants is 19 years before 1 January in the year of entry.</a:t>
            </a:r>
            <a:endParaRPr lang="en-US" sz="2000" dirty="0">
              <a:latin typeface="Calibri Light"/>
              <a:ea typeface="+mn-lt"/>
              <a:cs typeface="+mn-lt"/>
            </a:endParaRPr>
          </a:p>
          <a:p>
            <a:pPr>
              <a:buFont typeface="Arial,Sans-Serif"/>
              <a:buChar char="•"/>
              <a:defRPr/>
            </a:pPr>
            <a:endParaRPr lang="en-US" sz="2000" dirty="0">
              <a:latin typeface="Calibri Light"/>
              <a:ea typeface="+mn-lt"/>
              <a:cs typeface="+mn-lt"/>
            </a:endParaRPr>
          </a:p>
          <a:p>
            <a:pPr marL="0" indent="0">
              <a:buNone/>
              <a:defRPr/>
            </a:pPr>
            <a:r>
              <a:rPr lang="en-US" sz="2000" b="1" dirty="0">
                <a:latin typeface="Calibri Light"/>
                <a:ea typeface="ＭＳ Ｐゴシック"/>
                <a:cs typeface="Arial"/>
              </a:rPr>
              <a:t>For Semester 2 entry: </a:t>
            </a:r>
            <a:endParaRPr lang="en-US" sz="2000" dirty="0">
              <a:latin typeface="Calibri Light"/>
              <a:ea typeface="+mn-lt"/>
              <a:cs typeface="+mn-lt"/>
            </a:endParaRPr>
          </a:p>
          <a:p>
            <a:pPr marL="321314" indent="-321314">
              <a:buFont typeface="Arial,Sans-Serif"/>
              <a:buChar char="•"/>
              <a:defRPr/>
            </a:pPr>
            <a:r>
              <a:rPr lang="en-US" sz="2000" dirty="0">
                <a:latin typeface="Calibri Light"/>
                <a:ea typeface="ＭＳ Ｐゴシック"/>
                <a:cs typeface="Arial"/>
              </a:rPr>
              <a:t>In South Australia you must be at least 18 years of age before 1 July in the year of entry to the course. </a:t>
            </a:r>
            <a:endParaRPr lang="en-US" sz="2000" dirty="0">
              <a:latin typeface="Calibri Light"/>
              <a:ea typeface="+mn-lt"/>
              <a:cs typeface="+mn-lt"/>
            </a:endParaRPr>
          </a:p>
          <a:p>
            <a:pPr marL="321314" indent="-321314">
              <a:buFont typeface="Arial,Sans-Serif"/>
              <a:buChar char="•"/>
              <a:defRPr/>
            </a:pPr>
            <a:r>
              <a:rPr lang="en-US" sz="2000" dirty="0">
                <a:latin typeface="Calibri Light"/>
                <a:ea typeface="ＭＳ Ｐゴシック"/>
                <a:cs typeface="Arial"/>
              </a:rPr>
              <a:t>For Charles Darwin University the minimum age for special entry applicants is 19 years before 1 July in the year of entry.</a:t>
            </a:r>
            <a:endParaRPr lang="en-US" sz="2000" dirty="0">
              <a:latin typeface="Calibri Light"/>
              <a:ea typeface="+mn-lt"/>
              <a:cs typeface="+mn-lt"/>
            </a:endParaRPr>
          </a:p>
          <a:p>
            <a:pPr marL="0" indent="0">
              <a:buFont typeface="Arial,Sans-Serif"/>
              <a:buChar char="•"/>
              <a:defRPr/>
            </a:pPr>
            <a:endParaRPr lang="en-US" sz="2000" dirty="0">
              <a:latin typeface="Calibri Light"/>
              <a:ea typeface="+mn-lt"/>
              <a:cs typeface="+mn-lt"/>
            </a:endParaRPr>
          </a:p>
          <a:p>
            <a:pPr marL="0" indent="0">
              <a:buFont typeface="Arial,Sans-Serif"/>
              <a:buChar char="•"/>
              <a:defRPr/>
            </a:pPr>
            <a:r>
              <a:rPr lang="en-US" sz="2000" b="1" dirty="0">
                <a:latin typeface="Calibri Light"/>
                <a:ea typeface="ＭＳ Ｐゴシック"/>
                <a:cs typeface="Arial"/>
              </a:rPr>
              <a:t>Cost</a:t>
            </a:r>
            <a:r>
              <a:rPr lang="en-US" sz="2000" dirty="0">
                <a:latin typeface="Calibri Light"/>
                <a:ea typeface="ＭＳ Ｐゴシック"/>
                <a:cs typeface="Arial"/>
              </a:rPr>
              <a:t> – </a:t>
            </a:r>
            <a:r>
              <a:rPr lang="en-US" sz="2000" dirty="0" err="1">
                <a:latin typeface="Calibri Light"/>
                <a:ea typeface="ＭＳ Ｐゴシック"/>
                <a:cs typeface="Arial"/>
              </a:rPr>
              <a:t>approx</a:t>
            </a:r>
            <a:r>
              <a:rPr lang="en-US" sz="2000" dirty="0">
                <a:latin typeface="Calibri Light"/>
                <a:ea typeface="ＭＳ Ｐゴシック"/>
                <a:cs typeface="Arial"/>
              </a:rPr>
              <a:t> $250</a:t>
            </a:r>
            <a:endParaRPr lang="en-US" sz="2000" dirty="0">
              <a:latin typeface="Calibri Light"/>
              <a:ea typeface="+mn-lt"/>
              <a:cs typeface="+mn-lt"/>
            </a:endParaRPr>
          </a:p>
          <a:p>
            <a:pPr marL="0" indent="0">
              <a:buFont typeface="Arial,Sans-Serif"/>
              <a:buChar char="•"/>
              <a:defRPr/>
            </a:pPr>
            <a:r>
              <a:rPr lang="en-US" sz="2000" dirty="0">
                <a:latin typeface="Calibri Light"/>
                <a:ea typeface="ＭＳ Ｐゴシック"/>
                <a:cs typeface="Arial"/>
              </a:rPr>
              <a:t>Book through ACER and complete in late September/October of Year 12</a:t>
            </a:r>
            <a:endParaRPr lang="en-US" dirty="0">
              <a:latin typeface="Calibri Light"/>
            </a:endParaRPr>
          </a:p>
          <a:p>
            <a:pPr marL="0" indent="0">
              <a:buFont typeface="Arial"/>
              <a:buChar char="•"/>
              <a:defRPr/>
            </a:pPr>
            <a:endParaRPr lang="en-US" sz="2000" dirty="0">
              <a:ea typeface="+mn-lt"/>
              <a:cs typeface="+mn-lt"/>
            </a:endParaRPr>
          </a:p>
          <a:p>
            <a:pPr marL="0" indent="0">
              <a:buNone/>
              <a:defRPr/>
            </a:pPr>
            <a:endParaRPr lang="en-US" altLang="en-US" sz="2000" b="1" dirty="0">
              <a:latin typeface="Calibri Light"/>
              <a:ea typeface="ＭＳ Ｐゴシック" charset="-128"/>
              <a:cs typeface="Arial"/>
            </a:endParaRPr>
          </a:p>
          <a:p>
            <a:pPr marL="0" indent="0">
              <a:defRPr/>
            </a:pPr>
            <a:endParaRPr lang="en-US" altLang="en-US" sz="1200" b="1" dirty="0">
              <a:latin typeface="Calibri Light"/>
              <a:ea typeface="ＭＳ Ｐゴシック"/>
              <a:cs typeface="Calibri Light"/>
              <a:sym typeface="Gill Sans" charset="0"/>
            </a:endParaRPr>
          </a:p>
          <a:p>
            <a:pPr marL="0" indent="0">
              <a:buNone/>
              <a:defRPr/>
            </a:pPr>
            <a:endParaRPr lang="en-US" altLang="en-US" sz="1200" b="1" dirty="0">
              <a:latin typeface="Calibri Light"/>
              <a:ea typeface="ＭＳ Ｐゴシック" charset="-128"/>
              <a:cs typeface="Calibri Light"/>
            </a:endParaRPr>
          </a:p>
          <a:p>
            <a:pPr marL="0" indent="0">
              <a:defRPr/>
            </a:pPr>
            <a:endParaRPr lang="en-US" altLang="en-US" sz="1200" b="1" dirty="0">
              <a:latin typeface="Calibri Light"/>
              <a:ea typeface="ＭＳ Ｐゴシック" charset="-128"/>
              <a:cs typeface="Calibri Light"/>
            </a:endParaRPr>
          </a:p>
          <a:p>
            <a:pPr marL="0" indent="0">
              <a:buNone/>
              <a:defRPr/>
            </a:pPr>
            <a:endParaRPr lang="en-US" altLang="en-US" sz="1200" b="1" dirty="0">
              <a:latin typeface="Calibri Light"/>
              <a:ea typeface="ＭＳ Ｐゴシック" charset="-128"/>
              <a:cs typeface="Arial" charset="0"/>
            </a:endParaRPr>
          </a:p>
          <a:p>
            <a:pPr>
              <a:defRPr/>
            </a:pPr>
            <a:endParaRPr lang="en-US" altLang="en-US" sz="1200" b="1" dirty="0">
              <a:latin typeface="Arial" charset="0"/>
              <a:ea typeface="ＭＳ Ｐゴシック" charset="-128"/>
              <a:cs typeface="Arial" charset="0"/>
            </a:endParaRPr>
          </a:p>
        </p:txBody>
      </p:sp>
      <p:pic>
        <p:nvPicPr>
          <p:cNvPr id="2" name="Audio Recording 27 Jul 2023 at 7:42:37 pm">
            <a:hlinkClick r:id="" action="ppaction://media"/>
            <a:extLst>
              <a:ext uri="{FF2B5EF4-FFF2-40B4-BE49-F238E27FC236}">
                <a16:creationId xmlns:a16="http://schemas.microsoft.com/office/drawing/2014/main" id="{90B02C7F-B561-E007-C15C-3B6355F7AB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149068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80397-3BA7-FD46-B7C6-AD121354E9D8}"/>
              </a:ext>
            </a:extLst>
          </p:cNvPr>
          <p:cNvSpPr>
            <a:spLocks noGrp="1"/>
          </p:cNvSpPr>
          <p:nvPr>
            <p:ph type="title"/>
          </p:nvPr>
        </p:nvSpPr>
        <p:spPr>
          <a:xfrm>
            <a:off x="686834" y="1153572"/>
            <a:ext cx="3200400" cy="4461163"/>
          </a:xfrm>
        </p:spPr>
        <p:txBody>
          <a:bodyPr>
            <a:normAutofit/>
          </a:bodyPr>
          <a:lstStyle/>
          <a:p>
            <a:r>
              <a:rPr lang="en-US" altLang="en-US" b="1" dirty="0">
                <a:solidFill>
                  <a:srgbClr val="FFFFFF"/>
                </a:solidFill>
                <a:latin typeface="Calibri" panose="020F0502020204030204" pitchFamily="34" charset="0"/>
                <a:cs typeface="Calibri" panose="020F0502020204030204" pitchFamily="34" charset="0"/>
              </a:rPr>
              <a:t>Alternative Uni Entry Pathways</a:t>
            </a:r>
            <a:endParaRPr lang="en-US" b="1" dirty="0">
              <a:solidFill>
                <a:srgbClr val="FFFFFF"/>
              </a:solidFill>
              <a:latin typeface="Calibri" panose="020F0502020204030204" pitchFamily="34" charset="0"/>
              <a:cs typeface="Calibri" panose="020F05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4BE2AA-EB26-9845-AE6C-CF6471878DCD}"/>
              </a:ext>
            </a:extLst>
          </p:cNvPr>
          <p:cNvSpPr>
            <a:spLocks noGrp="1"/>
          </p:cNvSpPr>
          <p:nvPr>
            <p:ph idx="1"/>
          </p:nvPr>
        </p:nvSpPr>
        <p:spPr>
          <a:xfrm>
            <a:off x="4447309" y="591345"/>
            <a:ext cx="6906491" cy="5585619"/>
          </a:xfrm>
        </p:spPr>
        <p:txBody>
          <a:bodyPr anchor="ctr">
            <a:normAutofit/>
          </a:bodyPr>
          <a:lstStyle/>
          <a:p>
            <a:pPr marL="0" indent="0">
              <a:buNone/>
            </a:pPr>
            <a:r>
              <a:rPr lang="en-US" sz="3600" b="1" dirty="0">
                <a:cs typeface="Arial"/>
              </a:rPr>
              <a:t>Year 11 Results Entry Pathway?</a:t>
            </a:r>
          </a:p>
          <a:p>
            <a:pPr marL="0" indent="0">
              <a:buNone/>
            </a:pPr>
            <a:endParaRPr lang="en-US" sz="3600" b="1" dirty="0">
              <a:cs typeface="Arial"/>
            </a:endParaRPr>
          </a:p>
          <a:p>
            <a:pPr>
              <a:lnSpc>
                <a:spcPct val="150000"/>
              </a:lnSpc>
            </a:pPr>
            <a:r>
              <a:rPr lang="en-US" sz="2400" dirty="0">
                <a:ea typeface="+mn-lt"/>
                <a:cs typeface="Arial"/>
              </a:rPr>
              <a:t>Not yet definitive for 2024 </a:t>
            </a:r>
            <a:r>
              <a:rPr lang="en-US" sz="2400" dirty="0" err="1">
                <a:ea typeface="+mn-lt"/>
                <a:cs typeface="Arial"/>
              </a:rPr>
              <a:t>uni</a:t>
            </a:r>
            <a:r>
              <a:rPr lang="en-US" sz="2400" dirty="0">
                <a:ea typeface="+mn-lt"/>
                <a:cs typeface="Arial"/>
              </a:rPr>
              <a:t> entry</a:t>
            </a:r>
          </a:p>
          <a:p>
            <a:pPr>
              <a:lnSpc>
                <a:spcPct val="150000"/>
              </a:lnSpc>
            </a:pPr>
            <a:r>
              <a:rPr lang="en-US" sz="2400" dirty="0">
                <a:ea typeface="+mn-lt"/>
                <a:cs typeface="Arial"/>
              </a:rPr>
              <a:t>Announcement likely in Term 3 (for 2024 start)</a:t>
            </a:r>
          </a:p>
          <a:p>
            <a:pPr>
              <a:lnSpc>
                <a:spcPct val="150000"/>
              </a:lnSpc>
            </a:pPr>
            <a:r>
              <a:rPr lang="en-US" sz="2400" dirty="0">
                <a:ea typeface="+mn-lt"/>
                <a:cs typeface="Arial"/>
              </a:rPr>
              <a:t>Wait and see….. This time next year….</a:t>
            </a:r>
            <a:endParaRPr lang="en-US" sz="2400" dirty="0">
              <a:ea typeface="+mn-lt"/>
              <a:cs typeface="+mn-lt"/>
            </a:endParaRPr>
          </a:p>
          <a:p>
            <a:pPr marL="0" indent="0">
              <a:buNone/>
            </a:pPr>
            <a:endParaRPr lang="en-US" dirty="0"/>
          </a:p>
        </p:txBody>
      </p:sp>
      <p:pic>
        <p:nvPicPr>
          <p:cNvPr id="4" name="Audio Recording 27 Jul 2023 at 7:44:49 pm">
            <a:hlinkClick r:id="" action="ppaction://media"/>
            <a:extLst>
              <a:ext uri="{FF2B5EF4-FFF2-40B4-BE49-F238E27FC236}">
                <a16:creationId xmlns:a16="http://schemas.microsoft.com/office/drawing/2014/main" id="{DECEF515-BBEA-FEA8-0F8C-55E738CE15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83948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9655-B41B-2C4D-AD03-9A233B829736}"/>
              </a:ext>
            </a:extLst>
          </p:cNvPr>
          <p:cNvSpPr>
            <a:spLocks noGrp="1"/>
          </p:cNvSpPr>
          <p:nvPr>
            <p:ph type="title"/>
          </p:nvPr>
        </p:nvSpPr>
        <p:spPr>
          <a:xfrm>
            <a:off x="838200" y="557189"/>
            <a:ext cx="10515600" cy="1133499"/>
          </a:xfrm>
        </p:spPr>
        <p:txBody>
          <a:bodyPr>
            <a:normAutofit/>
          </a:bodyPr>
          <a:lstStyle/>
          <a:p>
            <a:pPr algn="ctr"/>
            <a:r>
              <a:rPr lang="en-US" sz="5200" b="1">
                <a:latin typeface="Calibri"/>
                <a:cs typeface="Calibri"/>
              </a:rPr>
              <a:t>2024 Subjects for Year 12</a:t>
            </a:r>
          </a:p>
        </p:txBody>
      </p:sp>
      <p:graphicFrame>
        <p:nvGraphicFramePr>
          <p:cNvPr id="5" name="Content Placeholder 2">
            <a:extLst>
              <a:ext uri="{FF2B5EF4-FFF2-40B4-BE49-F238E27FC236}">
                <a16:creationId xmlns:a16="http://schemas.microsoft.com/office/drawing/2014/main" id="{5DFA9255-7571-4BAB-8BAE-DD1E6A7A9F79}"/>
              </a:ext>
            </a:extLst>
          </p:cNvPr>
          <p:cNvGraphicFramePr>
            <a:graphicFrameLocks noGrp="1"/>
          </p:cNvGraphicFramePr>
          <p:nvPr>
            <p:ph idx="1"/>
            <p:extLst>
              <p:ext uri="{D42A27DB-BD31-4B8C-83A1-F6EECF244321}">
                <p14:modId xmlns:p14="http://schemas.microsoft.com/office/powerpoint/2010/main" val="192931962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28 Jul 2023 at 1:19:31 pm">
            <a:hlinkClick r:id="" action="ppaction://media"/>
            <a:extLst>
              <a:ext uri="{FF2B5EF4-FFF2-40B4-BE49-F238E27FC236}">
                <a16:creationId xmlns:a16="http://schemas.microsoft.com/office/drawing/2014/main" id="{32C87D88-FC88-A7F6-22EF-0941AFE780B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992620" y="5194300"/>
            <a:ext cx="812800" cy="812800"/>
          </a:xfrm>
          <a:prstGeom prst="rect">
            <a:avLst/>
          </a:prstGeom>
        </p:spPr>
      </p:pic>
    </p:spTree>
    <p:extLst>
      <p:ext uri="{BB962C8B-B14F-4D97-AF65-F5344CB8AC3E}">
        <p14:creationId xmlns:p14="http://schemas.microsoft.com/office/powerpoint/2010/main" val="358499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a:extLst>
              <a:ext uri="{FF2B5EF4-FFF2-40B4-BE49-F238E27FC236}">
                <a16:creationId xmlns:a16="http://schemas.microsoft.com/office/drawing/2014/main" id="{3A82E74C-52EC-F24C-B0C0-FA50AC1588FF}"/>
              </a:ext>
            </a:extLst>
          </p:cNvPr>
          <p:cNvSpPr>
            <a:spLocks noGrp="1" noChangeArrowheads="1"/>
          </p:cNvSpPr>
          <p:nvPr>
            <p:ph type="title"/>
          </p:nvPr>
        </p:nvSpPr>
        <p:spPr>
          <a:xfrm>
            <a:off x="349460" y="1153572"/>
            <a:ext cx="4102003" cy="4461163"/>
          </a:xfrm>
        </p:spPr>
        <p:txBody>
          <a:bodyPr vert="horz" lIns="91440" tIns="45720" rIns="91440" bIns="45720" rtlCol="0" anchor="ctr">
            <a:normAutofit/>
          </a:bodyPr>
          <a:lstStyle/>
          <a:p>
            <a:r>
              <a:rPr lang="en-US" altLang="en-US" kern="1200">
                <a:solidFill>
                  <a:srgbClr val="FFFFFF"/>
                </a:solidFill>
                <a:latin typeface="+mj-lt"/>
                <a:ea typeface="+mj-ea"/>
                <a:cs typeface="+mj-cs"/>
              </a:rPr>
              <a:t>University</a:t>
            </a:r>
            <a:r>
              <a:rPr lang="en-US" altLang="en-US">
                <a:solidFill>
                  <a:srgbClr val="FFFFFF"/>
                </a:solidFill>
              </a:rPr>
              <a:t>/TAFE </a:t>
            </a:r>
            <a:r>
              <a:rPr lang="en-US" altLang="en-US" kern="1200">
                <a:solidFill>
                  <a:srgbClr val="FFFFFF"/>
                </a:solidFill>
                <a:latin typeface="+mj-lt"/>
                <a:ea typeface="+mj-ea"/>
                <a:cs typeface="+mj-cs"/>
              </a:rPr>
              <a:t>Open Days</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0" name="Rectangle 2">
            <a:extLst>
              <a:ext uri="{FF2B5EF4-FFF2-40B4-BE49-F238E27FC236}">
                <a16:creationId xmlns:a16="http://schemas.microsoft.com/office/drawing/2014/main" id="{E34653F9-C926-C34B-9D89-9268AE78EA1F}"/>
              </a:ext>
            </a:extLst>
          </p:cNvPr>
          <p:cNvSpPr>
            <a:spLocks noChangeArrowheads="1"/>
          </p:cNvSpPr>
          <p:nvPr/>
        </p:nvSpPr>
        <p:spPr bwMode="auto">
          <a:xfrm>
            <a:off x="4447309" y="591345"/>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a:defRPr sz="3400">
                <a:solidFill>
                  <a:srgbClr val="02184D"/>
                </a:solidFill>
                <a:latin typeface="Rockwell" panose="02060603020205020403" pitchFamily="18" charset="77"/>
                <a:ea typeface="ヒラギノ明朝 ProN W3" panose="02020300000000000000" pitchFamily="18" charset="-128"/>
                <a:sym typeface="Rockwell" panose="02060603020205020403" pitchFamily="18" charset="77"/>
              </a:defRPr>
            </a:lvl1pPr>
            <a:lvl2pPr marL="742950" indent="-285750">
              <a:defRPr sz="3400">
                <a:solidFill>
                  <a:srgbClr val="02194D"/>
                </a:solidFill>
                <a:latin typeface="Rockwell" panose="02060603020205020403" pitchFamily="18" charset="77"/>
                <a:ea typeface="ヒラギノ明朝 ProN W3" panose="02020300000000000000" pitchFamily="18" charset="-128"/>
                <a:sym typeface="Rockwell" panose="02060603020205020403" pitchFamily="18" charset="77"/>
              </a:defRPr>
            </a:lvl2pPr>
            <a:lvl3pPr marL="1143000" indent="-228600">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indent="-228603">
              <a:lnSpc>
                <a:spcPct val="90000"/>
              </a:lnSpc>
              <a:spcAft>
                <a:spcPts val="600"/>
              </a:spcAft>
              <a:buClr>
                <a:srgbClr val="0C4990"/>
              </a:buClr>
              <a:buFont typeface="Arial" panose="020B0604020202020204" pitchFamily="34" charset="0"/>
              <a:buChar char="•"/>
            </a:pPr>
            <a:endParaRPr lang="en-US" altLang="en-US" sz="3100" dirty="0">
              <a:solidFill>
                <a:schemeClr val="tx1"/>
              </a:solidFill>
              <a:latin typeface="+mn-lt"/>
              <a:ea typeface="+mn-ea"/>
            </a:endParaRPr>
          </a:p>
          <a:p>
            <a:pPr indent="-228603">
              <a:lnSpc>
                <a:spcPct val="90000"/>
              </a:lnSpc>
              <a:spcAft>
                <a:spcPts val="600"/>
              </a:spcAft>
              <a:buClr>
                <a:srgbClr val="0C4990"/>
              </a:buClr>
              <a:buFont typeface="Arial" panose="020B0604020202020204" pitchFamily="34" charset="0"/>
              <a:buChar char="•"/>
            </a:pPr>
            <a:endParaRPr lang="en-US" altLang="en-US" sz="3100" dirty="0">
              <a:solidFill>
                <a:schemeClr val="tx1"/>
              </a:solidFill>
              <a:latin typeface="Calibri Light"/>
              <a:ea typeface="+mn-ea"/>
              <a:cs typeface="Calibri Light"/>
            </a:endParaRPr>
          </a:p>
          <a:p>
            <a:pPr indent="-228603">
              <a:lnSpc>
                <a:spcPct val="90000"/>
              </a:lnSpc>
              <a:spcAft>
                <a:spcPts val="600"/>
              </a:spcAft>
              <a:buClr>
                <a:srgbClr val="0C4990"/>
              </a:buClr>
              <a:buFont typeface="Arial" panose="020B0604020202020204" pitchFamily="34" charset="0"/>
              <a:buChar char="•"/>
            </a:pPr>
            <a:r>
              <a:rPr lang="en-US" altLang="en-US" sz="2000" dirty="0">
                <a:solidFill>
                  <a:schemeClr val="tx1"/>
                </a:solidFill>
                <a:latin typeface="Calibri Light"/>
                <a:ea typeface="+mn-ea"/>
                <a:cs typeface="Calibri Light"/>
              </a:rPr>
              <a:t>August is “Open Day Month” across Australia</a:t>
            </a:r>
            <a:endParaRPr lang="en-US" sz="2000" dirty="0">
              <a:solidFill>
                <a:schemeClr val="tx1"/>
              </a:solidFill>
              <a:latin typeface="Calibri Light"/>
              <a:ea typeface="+mn-ea"/>
              <a:cs typeface="Calibri Light"/>
            </a:endParaRPr>
          </a:p>
          <a:p>
            <a:pPr indent="-228603">
              <a:lnSpc>
                <a:spcPct val="90000"/>
              </a:lnSpc>
              <a:spcAft>
                <a:spcPts val="600"/>
              </a:spcAft>
              <a:buClr>
                <a:srgbClr val="0C4990"/>
              </a:buClr>
              <a:buFont typeface="Arial" panose="020B0604020202020204" pitchFamily="34" charset="0"/>
              <a:buChar char="•"/>
            </a:pPr>
            <a:endParaRPr lang="en-US" altLang="en-US" sz="2000" dirty="0">
              <a:solidFill>
                <a:schemeClr val="tx1"/>
              </a:solidFill>
              <a:latin typeface="Calibri Light"/>
              <a:ea typeface="+mn-ea"/>
              <a:cs typeface="Calibri Light"/>
            </a:endParaRPr>
          </a:p>
          <a:p>
            <a:pPr indent="-228603">
              <a:lnSpc>
                <a:spcPct val="90000"/>
              </a:lnSpc>
              <a:spcAft>
                <a:spcPts val="600"/>
              </a:spcAft>
              <a:buClr>
                <a:srgbClr val="0C4990"/>
              </a:buClr>
              <a:buFont typeface="Arial" panose="020B0604020202020204" pitchFamily="34" charset="0"/>
              <a:buChar char="•"/>
            </a:pPr>
            <a:r>
              <a:rPr lang="en-US" altLang="en-US" sz="2000" dirty="0">
                <a:solidFill>
                  <a:schemeClr val="tx1"/>
                </a:solidFill>
                <a:latin typeface="Calibri Light"/>
                <a:ea typeface="+mn-ea"/>
                <a:cs typeface="Calibri Light"/>
              </a:rPr>
              <a:t>Tours, Open Days, webinars, virtual tours</a:t>
            </a:r>
          </a:p>
          <a:p>
            <a:pPr indent="-228603">
              <a:lnSpc>
                <a:spcPct val="90000"/>
              </a:lnSpc>
              <a:spcAft>
                <a:spcPts val="600"/>
              </a:spcAft>
              <a:buClr>
                <a:srgbClr val="0C4990"/>
              </a:buClr>
              <a:buFont typeface="Arial" panose="020B0604020202020204" pitchFamily="34" charset="0"/>
              <a:buChar char="•"/>
            </a:pPr>
            <a:endParaRPr lang="en-US" altLang="en-US" sz="2000" dirty="0">
              <a:solidFill>
                <a:schemeClr val="tx1"/>
              </a:solidFill>
              <a:latin typeface="Calibri Light"/>
              <a:ea typeface="+mn-ea"/>
              <a:cs typeface="Calibri Light"/>
            </a:endParaRPr>
          </a:p>
          <a:p>
            <a:pPr indent="-228603">
              <a:lnSpc>
                <a:spcPct val="90000"/>
              </a:lnSpc>
              <a:spcAft>
                <a:spcPts val="600"/>
              </a:spcAft>
              <a:buClr>
                <a:srgbClr val="0C4990"/>
              </a:buClr>
              <a:buFont typeface="Arial" panose="020B0604020202020204" pitchFamily="34" charset="0"/>
              <a:buChar char="•"/>
            </a:pPr>
            <a:r>
              <a:rPr lang="en-US" altLang="en-US" sz="2000" dirty="0">
                <a:solidFill>
                  <a:schemeClr val="tx1"/>
                </a:solidFill>
                <a:latin typeface="Calibri Light"/>
                <a:ea typeface="+mn-ea"/>
                <a:cs typeface="Calibri Light"/>
              </a:rPr>
              <a:t>Subject/course specific presentations</a:t>
            </a:r>
            <a:endParaRPr lang="en-US" dirty="0">
              <a:solidFill>
                <a:schemeClr val="tx1"/>
              </a:solidFill>
              <a:ea typeface="+mn-ea"/>
            </a:endParaRPr>
          </a:p>
          <a:p>
            <a:pPr indent="-228603">
              <a:lnSpc>
                <a:spcPct val="90000"/>
              </a:lnSpc>
              <a:spcAft>
                <a:spcPts val="600"/>
              </a:spcAft>
              <a:buClr>
                <a:srgbClr val="0C4990"/>
              </a:buClr>
              <a:buFont typeface="Arial" panose="020B0604020202020204" pitchFamily="34" charset="0"/>
              <a:buChar char="•"/>
            </a:pPr>
            <a:endParaRPr lang="en-US" altLang="en-US" sz="2000" dirty="0">
              <a:solidFill>
                <a:schemeClr val="tx1"/>
              </a:solidFill>
              <a:latin typeface="Calibri Light"/>
              <a:ea typeface="+mn-ea"/>
              <a:cs typeface="Calibri Light"/>
            </a:endParaRPr>
          </a:p>
          <a:p>
            <a:pPr indent="-228603">
              <a:lnSpc>
                <a:spcPct val="90000"/>
              </a:lnSpc>
              <a:spcAft>
                <a:spcPts val="600"/>
              </a:spcAft>
              <a:buClr>
                <a:srgbClr val="0C4990"/>
              </a:buClr>
              <a:buFont typeface="Arial" panose="020B0604020202020204" pitchFamily="34" charset="0"/>
              <a:buChar char="•"/>
            </a:pPr>
            <a:r>
              <a:rPr lang="en-US" altLang="en-US" sz="2000" dirty="0">
                <a:solidFill>
                  <a:schemeClr val="tx1"/>
                </a:solidFill>
                <a:latin typeface="Calibri Light"/>
                <a:ea typeface="+mn-ea"/>
                <a:cs typeface="Calibri Light"/>
              </a:rPr>
              <a:t>Ask questions directly – email and phone calls direct to universities</a:t>
            </a:r>
            <a:endParaRPr lang="en-US" dirty="0">
              <a:solidFill>
                <a:schemeClr val="tx1"/>
              </a:solidFill>
              <a:ea typeface="+mn-ea"/>
            </a:endParaRPr>
          </a:p>
          <a:p>
            <a:pPr indent="-228603">
              <a:lnSpc>
                <a:spcPct val="90000"/>
              </a:lnSpc>
              <a:spcAft>
                <a:spcPts val="600"/>
              </a:spcAft>
              <a:buClr>
                <a:srgbClr val="0C4990"/>
              </a:buClr>
              <a:buFont typeface="Arial" panose="020B0604020202020204" pitchFamily="34" charset="0"/>
              <a:buChar char="•"/>
            </a:pPr>
            <a:endParaRPr lang="en-US" altLang="en-US" sz="2000" dirty="0">
              <a:solidFill>
                <a:schemeClr val="tx1"/>
              </a:solidFill>
              <a:latin typeface="Calibri Light"/>
              <a:ea typeface="+mn-ea"/>
              <a:cs typeface="Calibri Light"/>
            </a:endParaRPr>
          </a:p>
          <a:p>
            <a:pPr indent="-228603">
              <a:lnSpc>
                <a:spcPct val="90000"/>
              </a:lnSpc>
              <a:spcAft>
                <a:spcPts val="600"/>
              </a:spcAft>
              <a:buClr>
                <a:srgbClr val="0C4990"/>
              </a:buClr>
              <a:buFont typeface="Arial" panose="020B0604020202020204" pitchFamily="34" charset="0"/>
              <a:buChar char="•"/>
            </a:pPr>
            <a:r>
              <a:rPr lang="en-US" altLang="en-US" sz="2000" dirty="0">
                <a:solidFill>
                  <a:schemeClr val="tx1"/>
                </a:solidFill>
                <a:latin typeface="Calibri Light"/>
                <a:ea typeface="+mn-ea"/>
                <a:cs typeface="Calibri Light"/>
              </a:rPr>
              <a:t>Monitor university websites</a:t>
            </a:r>
            <a:endParaRPr lang="en-US" dirty="0">
              <a:solidFill>
                <a:schemeClr val="tx1"/>
              </a:solidFill>
              <a:ea typeface="+mn-ea"/>
            </a:endParaRPr>
          </a:p>
          <a:p>
            <a:pPr indent="-228603">
              <a:lnSpc>
                <a:spcPct val="90000"/>
              </a:lnSpc>
              <a:spcAft>
                <a:spcPts val="600"/>
              </a:spcAft>
              <a:buClr>
                <a:srgbClr val="0C4990"/>
              </a:buClr>
              <a:buFont typeface="Arial" panose="020B0604020202020204" pitchFamily="34" charset="0"/>
              <a:buChar char="•"/>
            </a:pPr>
            <a:endParaRPr lang="en-US" sz="2000" b="1" dirty="0">
              <a:latin typeface="Calibri Light"/>
              <a:ea typeface="+mn-ea"/>
              <a:cs typeface="Calibri"/>
            </a:endParaRPr>
          </a:p>
          <a:p>
            <a:pPr indent="-228603">
              <a:lnSpc>
                <a:spcPct val="90000"/>
              </a:lnSpc>
              <a:spcAft>
                <a:spcPts val="600"/>
              </a:spcAft>
              <a:buClr>
                <a:srgbClr val="0C4990"/>
              </a:buClr>
              <a:buFont typeface="Arial" panose="020B0604020202020204" pitchFamily="34" charset="0"/>
              <a:buChar char="•"/>
            </a:pPr>
            <a:r>
              <a:rPr lang="en-US" sz="2000" b="1" dirty="0">
                <a:latin typeface="Calibri Light"/>
                <a:ea typeface="+mn-ea"/>
                <a:cs typeface="Calibri"/>
              </a:rPr>
              <a:t>Check Scotch Life – </a:t>
            </a:r>
            <a:r>
              <a:rPr lang="en-US" sz="2000" b="1" i="1" dirty="0">
                <a:latin typeface="Calibri Light"/>
                <a:ea typeface="+mn-ea"/>
                <a:cs typeface="Calibri"/>
              </a:rPr>
              <a:t>Future Careers and Pathways – University / TAFE entrance information</a:t>
            </a:r>
            <a:endParaRPr lang="en-US" dirty="0">
              <a:ea typeface="+mn-ea"/>
            </a:endParaRPr>
          </a:p>
          <a:p>
            <a:pPr marL="228603" indent="0">
              <a:lnSpc>
                <a:spcPct val="90000"/>
              </a:lnSpc>
              <a:spcAft>
                <a:spcPts val="600"/>
              </a:spcAft>
              <a:buClr>
                <a:srgbClr val="0C4990"/>
              </a:buClr>
            </a:pPr>
            <a:endParaRPr lang="en-US" altLang="en-US" sz="3100" dirty="0">
              <a:solidFill>
                <a:schemeClr val="tx1"/>
              </a:solidFill>
              <a:latin typeface="+mn-lt"/>
              <a:ea typeface="+mn-ea"/>
              <a:cs typeface="Calibri"/>
            </a:endParaRPr>
          </a:p>
          <a:p>
            <a:pPr indent="-228603">
              <a:lnSpc>
                <a:spcPct val="90000"/>
              </a:lnSpc>
              <a:spcAft>
                <a:spcPts val="600"/>
              </a:spcAft>
              <a:buFont typeface="Arial" panose="020B0604020202020204" pitchFamily="34" charset="0"/>
              <a:buChar char="•"/>
            </a:pPr>
            <a:endParaRPr lang="en-US" altLang="en-US" sz="3100" dirty="0">
              <a:solidFill>
                <a:schemeClr val="tx1"/>
              </a:solidFill>
              <a:latin typeface="+mn-lt"/>
              <a:ea typeface="+mn-ea"/>
              <a:cs typeface="Calibri"/>
            </a:endParaRPr>
          </a:p>
          <a:p>
            <a:pPr indent="-228603">
              <a:lnSpc>
                <a:spcPct val="90000"/>
              </a:lnSpc>
              <a:spcAft>
                <a:spcPts val="600"/>
              </a:spcAft>
              <a:buClr>
                <a:srgbClr val="0C4990"/>
              </a:buClr>
              <a:buFont typeface="Arial" panose="020B0604020202020204" pitchFamily="34" charset="0"/>
              <a:buChar char="•"/>
            </a:pPr>
            <a:endParaRPr lang="en-US" altLang="en-US" sz="3100" dirty="0">
              <a:solidFill>
                <a:schemeClr val="tx1"/>
              </a:solidFill>
              <a:latin typeface="+mn-lt"/>
              <a:ea typeface="+mn-ea"/>
              <a:cs typeface="Calibri"/>
            </a:endParaRPr>
          </a:p>
        </p:txBody>
      </p:sp>
      <p:pic>
        <p:nvPicPr>
          <p:cNvPr id="2" name="Audio Recording 27 Jul 2023 at 7:46:19 pm">
            <a:hlinkClick r:id="" action="ppaction://media"/>
            <a:extLst>
              <a:ext uri="{FF2B5EF4-FFF2-40B4-BE49-F238E27FC236}">
                <a16:creationId xmlns:a16="http://schemas.microsoft.com/office/drawing/2014/main" id="{6A35D0BC-A6EA-5973-C84B-E2CBE51C74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DCE66D95-5F95-FD48-B176-6499B6591DBA}"/>
              </a:ext>
            </a:extLst>
          </p:cNvPr>
          <p:cNvPicPr>
            <a:picLocks noChangeAspect="1"/>
          </p:cNvPicPr>
          <p:nvPr/>
        </p:nvPicPr>
        <p:blipFill rotWithShape="1">
          <a:blip r:embed="rId5">
            <a:alphaModFix amt="35000"/>
          </a:blip>
          <a:srcRect t="1310" b="1442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F87694-36BB-F9F8-42A2-0A604782DAD7}"/>
              </a:ext>
            </a:extLst>
          </p:cNvPr>
          <p:cNvSpPr>
            <a:spLocks noGrp="1"/>
          </p:cNvSpPr>
          <p:nvPr>
            <p:ph type="title"/>
          </p:nvPr>
        </p:nvSpPr>
        <p:spPr>
          <a:xfrm>
            <a:off x="838200" y="365125"/>
            <a:ext cx="10515600" cy="1325563"/>
          </a:xfrm>
        </p:spPr>
        <p:txBody>
          <a:bodyPr>
            <a:normAutofit/>
          </a:bodyPr>
          <a:lstStyle/>
          <a:p>
            <a:r>
              <a:rPr lang="en-US" b="1">
                <a:solidFill>
                  <a:srgbClr val="FFFFFF"/>
                </a:solidFill>
                <a:latin typeface="+mn-lt"/>
              </a:rPr>
              <a:t>University of Adelaide/Uni SA merger - FAQ</a:t>
            </a:r>
          </a:p>
        </p:txBody>
      </p:sp>
      <p:sp>
        <p:nvSpPr>
          <p:cNvPr id="3" name="Content Placeholder 2">
            <a:extLst>
              <a:ext uri="{FF2B5EF4-FFF2-40B4-BE49-F238E27FC236}">
                <a16:creationId xmlns:a16="http://schemas.microsoft.com/office/drawing/2014/main" id="{9C31C7AD-F04F-F5D6-38E3-4036065B9A63}"/>
              </a:ext>
            </a:extLst>
          </p:cNvPr>
          <p:cNvSpPr>
            <a:spLocks noGrp="1"/>
          </p:cNvSpPr>
          <p:nvPr>
            <p:ph idx="1"/>
          </p:nvPr>
        </p:nvSpPr>
        <p:spPr>
          <a:xfrm>
            <a:off x="838200" y="1597025"/>
            <a:ext cx="10515600" cy="4895850"/>
          </a:xfrm>
        </p:spPr>
        <p:txBody>
          <a:bodyPr>
            <a:normAutofit lnSpcReduction="10000"/>
          </a:bodyPr>
          <a:lstStyle/>
          <a:p>
            <a:pPr marL="0" indent="0">
              <a:buNone/>
            </a:pPr>
            <a:r>
              <a:rPr lang="en-AU" sz="2200" dirty="0">
                <a:solidFill>
                  <a:srgbClr val="FFFFFF"/>
                </a:solidFill>
              </a:rPr>
              <a:t> </a:t>
            </a:r>
            <a:r>
              <a:rPr lang="en-AU" sz="2200" dirty="0">
                <a:solidFill>
                  <a:srgbClr val="FFFFFF"/>
                </a:solidFill>
                <a:hlinkClick r:id="rId6"/>
              </a:rPr>
              <a:t>https://unisa.edu.au/about-unisa/creating-a-university-for-the-future/#faqs</a:t>
            </a:r>
            <a:r>
              <a:rPr lang="en-AU" sz="2200" dirty="0">
                <a:solidFill>
                  <a:srgbClr val="FFFFFF"/>
                </a:solidFill>
              </a:rPr>
              <a:t> </a:t>
            </a:r>
          </a:p>
          <a:p>
            <a:pPr marL="0" indent="0">
              <a:buNone/>
            </a:pPr>
            <a:r>
              <a:rPr lang="en-AU" b="1" dirty="0">
                <a:solidFill>
                  <a:srgbClr val="FFFFFF"/>
                </a:solidFill>
              </a:rPr>
              <a:t>When will it take effect?</a:t>
            </a:r>
          </a:p>
          <a:p>
            <a:pPr marL="0" indent="0">
              <a:buNone/>
            </a:pPr>
            <a:r>
              <a:rPr lang="en-AU" sz="2200" dirty="0">
                <a:solidFill>
                  <a:srgbClr val="FFFFFF"/>
                </a:solidFill>
              </a:rPr>
              <a:t>S</a:t>
            </a:r>
            <a:r>
              <a:rPr lang="en-AU" sz="2200" b="0" i="0" u="none" strike="noStrike" dirty="0">
                <a:solidFill>
                  <a:srgbClr val="FFFFFF"/>
                </a:solidFill>
                <a:effectLst/>
                <a:latin typeface="UniSA-Altis-Regular"/>
              </a:rPr>
              <a:t>tudents will enrol in the University of South Australia or the University of Adelaide up to 2025 entry, then would transfer to the new university, once established in 2026. </a:t>
            </a:r>
          </a:p>
          <a:p>
            <a:pPr marL="0" indent="0">
              <a:buNone/>
            </a:pPr>
            <a:endParaRPr lang="en-AU" sz="2200" b="0" i="0" u="none" strike="noStrike" dirty="0">
              <a:solidFill>
                <a:srgbClr val="FFFFFF"/>
              </a:solidFill>
              <a:effectLst/>
              <a:latin typeface="UniSA-Altis-Regular"/>
            </a:endParaRPr>
          </a:p>
          <a:p>
            <a:pPr marL="0" indent="0">
              <a:buNone/>
            </a:pPr>
            <a:r>
              <a:rPr lang="en-AU" b="1" dirty="0">
                <a:solidFill>
                  <a:srgbClr val="FFFFFF"/>
                </a:solidFill>
              </a:rPr>
              <a:t>What will the ranking of the combined university be?</a:t>
            </a:r>
            <a:endParaRPr lang="en-US" b="1" dirty="0">
              <a:solidFill>
                <a:srgbClr val="FFFFFF"/>
              </a:solidFill>
            </a:endParaRPr>
          </a:p>
          <a:p>
            <a:pPr marL="0" indent="0">
              <a:buNone/>
            </a:pPr>
            <a:r>
              <a:rPr lang="en-AU" sz="2200" dirty="0">
                <a:solidFill>
                  <a:srgbClr val="FFFFFF"/>
                </a:solidFill>
                <a:latin typeface="UniSA-Altis-Regular"/>
              </a:rPr>
              <a:t>I</a:t>
            </a:r>
            <a:r>
              <a:rPr lang="en-AU" sz="2200" b="0" i="0" u="none" strike="noStrike" dirty="0">
                <a:solidFill>
                  <a:srgbClr val="FFFFFF"/>
                </a:solidFill>
                <a:effectLst/>
                <a:latin typeface="UniSA-Altis-Regular"/>
              </a:rPr>
              <a:t>t is anticipated with a high degree of confidence that the new </a:t>
            </a:r>
            <a:r>
              <a:rPr lang="en-AU" sz="2200" b="0" i="1" u="none" strike="noStrike" dirty="0">
                <a:solidFill>
                  <a:srgbClr val="FFFFFF"/>
                </a:solidFill>
                <a:effectLst/>
                <a:latin typeface="UniSA-Altis-Regular"/>
              </a:rPr>
              <a:t>Adelaide University</a:t>
            </a:r>
            <a:r>
              <a:rPr lang="en-AU" sz="2200" b="0" i="0" u="none" strike="noStrike" dirty="0">
                <a:solidFill>
                  <a:srgbClr val="FFFFFF"/>
                </a:solidFill>
                <a:effectLst/>
                <a:latin typeface="UniSA-Altis-Regular"/>
              </a:rPr>
              <a:t> will be among the top 1% worldwide</a:t>
            </a:r>
          </a:p>
          <a:p>
            <a:pPr marL="0" indent="0">
              <a:buNone/>
            </a:pPr>
            <a:endParaRPr lang="en-US" sz="2200" dirty="0">
              <a:solidFill>
                <a:srgbClr val="FFFFFF"/>
              </a:solidFill>
            </a:endParaRPr>
          </a:p>
          <a:p>
            <a:pPr marL="0" indent="0">
              <a:buNone/>
            </a:pPr>
            <a:r>
              <a:rPr lang="en-US" b="1" dirty="0">
                <a:solidFill>
                  <a:srgbClr val="FFFFFF"/>
                </a:solidFill>
              </a:rPr>
              <a:t>Are existing degrees going to be offered at the new university?</a:t>
            </a:r>
          </a:p>
          <a:p>
            <a:pPr marL="0" indent="0">
              <a:buNone/>
            </a:pPr>
            <a:r>
              <a:rPr lang="en-AU" sz="2200" b="0" i="0" u="none" strike="noStrike" dirty="0">
                <a:solidFill>
                  <a:srgbClr val="FFFFFF"/>
                </a:solidFill>
                <a:effectLst/>
                <a:latin typeface="UniSA-Altis-Regular"/>
              </a:rPr>
              <a:t>It is intended that all program areas offered by the University of Adelaide and the University of South Australia will continue to be delivered, subject to student interest and viability.</a:t>
            </a:r>
            <a:endParaRPr lang="en-US" sz="2200" dirty="0">
              <a:solidFill>
                <a:srgbClr val="FFFFFF"/>
              </a:solidFill>
            </a:endParaRPr>
          </a:p>
        </p:txBody>
      </p:sp>
      <p:pic>
        <p:nvPicPr>
          <p:cNvPr id="4" name="Audio Recording 27 Jul 2023 at 7:48:25 pm">
            <a:hlinkClick r:id="" action="ppaction://media"/>
            <a:extLst>
              <a:ext uri="{FF2B5EF4-FFF2-40B4-BE49-F238E27FC236}">
                <a16:creationId xmlns:a16="http://schemas.microsoft.com/office/drawing/2014/main" id="{DFA263F6-C4EB-76C0-17FA-27DF15ECB3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5836131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Rectangle 26633">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625" name="Rectangle 2">
            <a:extLst>
              <a:ext uri="{FF2B5EF4-FFF2-40B4-BE49-F238E27FC236}">
                <a16:creationId xmlns:a16="http://schemas.microsoft.com/office/drawing/2014/main" id="{5DAEEEA8-07CC-394E-8C2D-B04F148F8FF9}"/>
              </a:ext>
            </a:extLst>
          </p:cNvPr>
          <p:cNvSpPr>
            <a:spLocks noGrp="1" noChangeArrowheads="1"/>
          </p:cNvSpPr>
          <p:nvPr>
            <p:ph type="title"/>
          </p:nvPr>
        </p:nvSpPr>
        <p:spPr>
          <a:xfrm>
            <a:off x="804672" y="457200"/>
            <a:ext cx="10579608" cy="1188720"/>
          </a:xfrm>
        </p:spPr>
        <p:txBody>
          <a:bodyPr>
            <a:normAutofit/>
          </a:bodyPr>
          <a:lstStyle/>
          <a:p>
            <a:r>
              <a:rPr lang="en-US" altLang="en-US" sz="4000">
                <a:solidFill>
                  <a:schemeClr val="tx2"/>
                </a:solidFill>
                <a:latin typeface="Arial Black" panose="020B0604020202020204" pitchFamily="34" charset="0"/>
              </a:rPr>
              <a:t>Where to from here?</a:t>
            </a:r>
            <a:endParaRPr lang="en-AU" altLang="en-US" sz="4000">
              <a:solidFill>
                <a:schemeClr val="tx2"/>
              </a:solidFill>
              <a:latin typeface="Arial Black" panose="020B0604020202020204" pitchFamily="34" charset="0"/>
            </a:endParaRPr>
          </a:p>
        </p:txBody>
      </p:sp>
      <p:grpSp>
        <p:nvGrpSpPr>
          <p:cNvPr id="26636" name="Group 26635">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6637" name="Freeform: Shape 26636">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8" name="Freeform: Shape 26637">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9" name="Freeform: Shape 26638">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640" name="Freeform: Shape 26639">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42" name="Group 26641">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6643" name="Freeform: Shape 26642">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4" name="Freeform: Shape 26643">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5" name="Freeform: Shape 26644">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6" name="Freeform: Shape 26645">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91" name="Rectangle 3">
            <a:extLst>
              <a:ext uri="{FF2B5EF4-FFF2-40B4-BE49-F238E27FC236}">
                <a16:creationId xmlns:a16="http://schemas.microsoft.com/office/drawing/2014/main" id="{E6DF55EC-32B8-3743-8F17-ED4C6EC25204}"/>
              </a:ext>
            </a:extLst>
          </p:cNvPr>
          <p:cNvSpPr>
            <a:spLocks noGrp="1" noChangeArrowheads="1"/>
          </p:cNvSpPr>
          <p:nvPr>
            <p:ph idx="1"/>
          </p:nvPr>
        </p:nvSpPr>
        <p:spPr>
          <a:xfrm>
            <a:off x="2087569" y="2551585"/>
            <a:ext cx="8016861" cy="3317364"/>
          </a:xfrm>
        </p:spPr>
        <p:txBody>
          <a:bodyPr>
            <a:normAutofit/>
          </a:bodyPr>
          <a:lstStyle/>
          <a:p>
            <a:pPr marL="173738" indent="-173738" defTabSz="694952">
              <a:spcBef>
                <a:spcPts val="760"/>
              </a:spcBef>
              <a:buClr>
                <a:srgbClr val="0C4990"/>
              </a:buClr>
              <a:buSzPct val="100000"/>
              <a:defRPr/>
            </a:pPr>
            <a:endParaRPr lang="en-US" sz="1520" b="1" kern="1200">
              <a:solidFill>
                <a:schemeClr val="tx1"/>
              </a:solidFill>
              <a:latin typeface="Arial"/>
              <a:ea typeface="ＭＳ Ｐゴシック" charset="0"/>
              <a:cs typeface="Arial"/>
              <a:sym typeface="Rockwell" charset="0"/>
            </a:endParaRPr>
          </a:p>
          <a:p>
            <a:pPr marL="1216167" lvl="3" indent="-173738" defTabSz="694952">
              <a:spcBef>
                <a:spcPts val="380"/>
              </a:spcBef>
              <a:buClr>
                <a:srgbClr val="0C4990"/>
              </a:buClr>
              <a:buSzPct val="100000"/>
              <a:defRPr/>
            </a:pPr>
            <a:endParaRPr lang="en-US" sz="1520" b="1" kern="1200">
              <a:solidFill>
                <a:schemeClr val="tx1"/>
              </a:solidFill>
              <a:latin typeface="Arial"/>
              <a:ea typeface="ＭＳ Ｐゴシック" charset="0"/>
              <a:cs typeface="Arial"/>
              <a:sym typeface="Rockwell" charset="0"/>
            </a:endParaRPr>
          </a:p>
          <a:p>
            <a:pPr marL="519161" lvl="1" indent="-274849" defTabSz="694952">
              <a:spcBef>
                <a:spcPts val="380"/>
              </a:spcBef>
              <a:buClr>
                <a:srgbClr val="0C4990"/>
              </a:buClr>
              <a:buSzPct val="100000"/>
              <a:buFontTx/>
              <a:buAutoNum type="arabicPeriod"/>
              <a:defRPr/>
            </a:pPr>
            <a:endParaRPr lang="en-US" sz="1520" b="1" kern="1200">
              <a:solidFill>
                <a:schemeClr val="tx1"/>
              </a:solidFill>
              <a:latin typeface="Arial"/>
              <a:ea typeface="ＭＳ Ｐゴシック" charset="0"/>
              <a:cs typeface="Arial"/>
              <a:sym typeface="Rockwell" charset="0"/>
            </a:endParaRPr>
          </a:p>
          <a:p>
            <a:pPr marL="173738" indent="-173738" defTabSz="694952">
              <a:spcBef>
                <a:spcPts val="760"/>
              </a:spcBef>
              <a:buClr>
                <a:srgbClr val="0C4990"/>
              </a:buClr>
              <a:buSzPct val="100000"/>
              <a:defRPr/>
            </a:pPr>
            <a:endParaRPr lang="en-US" sz="1520" b="1" kern="1200">
              <a:solidFill>
                <a:schemeClr val="tx1"/>
              </a:solidFill>
              <a:latin typeface="Arial"/>
              <a:ea typeface="ＭＳ Ｐゴシック" charset="0"/>
              <a:cs typeface="Arial"/>
              <a:sym typeface="Rockwell" charset="0"/>
            </a:endParaRPr>
          </a:p>
          <a:p>
            <a:pPr marL="0" indent="0">
              <a:defRPr/>
            </a:pPr>
            <a:endParaRPr lang="en-AU" sz="2000">
              <a:latin typeface="Arial"/>
              <a:cs typeface="Arial"/>
              <a:sym typeface="Rockwell" charset="0"/>
            </a:endParaRPr>
          </a:p>
        </p:txBody>
      </p:sp>
      <p:sp>
        <p:nvSpPr>
          <p:cNvPr id="26627" name="Rectangle 2">
            <a:extLst>
              <a:ext uri="{FF2B5EF4-FFF2-40B4-BE49-F238E27FC236}">
                <a16:creationId xmlns:a16="http://schemas.microsoft.com/office/drawing/2014/main" id="{301DDDE4-26EB-4546-8C84-ED8782060FEE}"/>
              </a:ext>
            </a:extLst>
          </p:cNvPr>
          <p:cNvSpPr>
            <a:spLocks/>
          </p:cNvSpPr>
          <p:nvPr/>
        </p:nvSpPr>
        <p:spPr bwMode="auto">
          <a:xfrm>
            <a:off x="2087264" y="1810094"/>
            <a:ext cx="6903750" cy="4299699"/>
          </a:xfrm>
          <a:prstGeom prst="rect">
            <a:avLst/>
          </a:prstGeom>
          <a:noFill/>
          <a:ln>
            <a:noFill/>
          </a:ln>
        </p:spPr>
        <p:txBody>
          <a:bodyPr lIns="0" tIns="0" rIns="0" bIns="0" anchor="t"/>
          <a:lstStyle>
            <a:lvl1pPr marL="457200" indent="-457200">
              <a:defRPr sz="3400">
                <a:solidFill>
                  <a:srgbClr val="02184D"/>
                </a:solidFill>
                <a:latin typeface="Rockwell" panose="02060603020205020403" pitchFamily="18" charset="77"/>
                <a:ea typeface="ヒラギノ明朝 ProN W3" panose="02020300000000000000" pitchFamily="18" charset="-128"/>
                <a:sym typeface="Rockwell" panose="02060603020205020403" pitchFamily="18" charset="77"/>
              </a:defRPr>
            </a:lvl1pPr>
            <a:lvl2pPr marL="742950" indent="-285750">
              <a:defRPr sz="3400">
                <a:solidFill>
                  <a:srgbClr val="02194D"/>
                </a:solidFill>
                <a:latin typeface="Rockwell" panose="02060603020205020403" pitchFamily="18" charset="77"/>
                <a:ea typeface="ヒラギノ明朝 ProN W3" panose="02020300000000000000" pitchFamily="18" charset="-128"/>
                <a:sym typeface="Rockwell" panose="02060603020205020403" pitchFamily="18" charset="77"/>
              </a:defRPr>
            </a:lvl2pPr>
            <a:lvl3pPr marL="1143000" indent="-228600">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3400">
                <a:solidFill>
                  <a:srgbClr val="02194D"/>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marL="347472" indent="-347472" defTabSz="694944">
              <a:spcAft>
                <a:spcPts val="456"/>
              </a:spcAft>
              <a:buClr>
                <a:srgbClr val="0C4990"/>
              </a:buClr>
              <a:buFontTx/>
              <a:buChar char="•"/>
              <a:defRPr/>
            </a:pPr>
            <a:r>
              <a:rPr lang="en-US" altLang="en-US" sz="1824" kern="1200" dirty="0">
                <a:solidFill>
                  <a:srgbClr val="0C4990"/>
                </a:solidFill>
                <a:latin typeface="+mn-lt"/>
                <a:ea typeface="ヒラギノ角ゴ ProN W3" panose="020B0300000000000000" pitchFamily="34" charset="-128"/>
                <a:cs typeface="Arial"/>
                <a:sym typeface="Rockwell" panose="02060603020205020403" pitchFamily="18" charset="77"/>
              </a:rPr>
              <a:t>Research courses (Content, ATAR, prerequisites, entry requirements &amp; processes)</a:t>
            </a:r>
          </a:p>
          <a:p>
            <a:pPr marL="347472" indent="-347472" defTabSz="694944">
              <a:spcAft>
                <a:spcPts val="456"/>
              </a:spcAft>
              <a:buClr>
                <a:srgbClr val="0C4990"/>
              </a:buClr>
              <a:buFontTx/>
              <a:buChar char="•"/>
              <a:defRPr/>
            </a:pPr>
            <a:r>
              <a:rPr lang="en-US" altLang="en-US" sz="1824" kern="1200" dirty="0">
                <a:solidFill>
                  <a:srgbClr val="0C4990"/>
                </a:solidFill>
                <a:latin typeface="+mn-lt"/>
                <a:ea typeface="ヒラギノ角ゴ ProN W3" panose="020B0300000000000000" pitchFamily="34" charset="-128"/>
                <a:cs typeface="Arial"/>
                <a:sym typeface="Rockwell" panose="02060603020205020403" pitchFamily="18" charset="77"/>
              </a:rPr>
              <a:t>Research scholarships that might be available</a:t>
            </a:r>
          </a:p>
          <a:p>
            <a:pPr marL="347472" indent="-347472" defTabSz="694944">
              <a:spcAft>
                <a:spcPts val="456"/>
              </a:spcAft>
              <a:buClr>
                <a:srgbClr val="0C4990"/>
              </a:buClr>
              <a:buFontTx/>
              <a:buChar char="•"/>
              <a:defRPr/>
            </a:pPr>
            <a:r>
              <a:rPr lang="en-US" altLang="en-US" sz="1824" kern="1200" dirty="0">
                <a:solidFill>
                  <a:srgbClr val="0C4990"/>
                </a:solidFill>
                <a:latin typeface="+mn-lt"/>
                <a:ea typeface="ヒラギノ角ゴ ProN W3" panose="020B0300000000000000" pitchFamily="34" charset="-128"/>
                <a:cs typeface="Arial"/>
                <a:sym typeface="Rockwell" panose="02060603020205020403" pitchFamily="18" charset="77"/>
              </a:rPr>
              <a:t>Monitor academic progress</a:t>
            </a:r>
            <a:endParaRPr lang="en-US" sz="1824" kern="1200" dirty="0">
              <a:solidFill>
                <a:srgbClr val="02184D"/>
              </a:solidFill>
              <a:latin typeface="+mn-lt"/>
              <a:ea typeface="ヒラギノ明朝 ProN W3" panose="02020300000000000000" pitchFamily="18" charset="-128"/>
              <a:cs typeface="+mn-cs"/>
              <a:sym typeface="Rockwell" panose="02060603020205020403" pitchFamily="18" charset="77"/>
            </a:endParaRPr>
          </a:p>
          <a:p>
            <a:pPr marL="347472" indent="-347472" defTabSz="694944">
              <a:spcAft>
                <a:spcPts val="456"/>
              </a:spcAft>
              <a:buClr>
                <a:srgbClr val="0C4990"/>
              </a:buClr>
              <a:buFontTx/>
              <a:buChar char="•"/>
              <a:defRPr/>
            </a:pPr>
            <a:r>
              <a:rPr lang="en-US" altLang="en-US" sz="1824" kern="1200" dirty="0">
                <a:solidFill>
                  <a:srgbClr val="0C4990"/>
                </a:solidFill>
                <a:latin typeface="+mn-lt"/>
                <a:ea typeface="ヒラギノ角ゴ ProN W3" panose="020B0300000000000000" pitchFamily="34" charset="-128"/>
                <a:cs typeface="Arial"/>
                <a:sym typeface="Rockwell" panose="02060603020205020403" pitchFamily="18" charset="77"/>
              </a:rPr>
              <a:t>Research accommodation if required</a:t>
            </a:r>
          </a:p>
          <a:p>
            <a:pPr marL="347472" indent="-347472" defTabSz="694944">
              <a:spcAft>
                <a:spcPts val="456"/>
              </a:spcAft>
              <a:buClr>
                <a:srgbClr val="0C4990"/>
              </a:buClr>
              <a:buFontTx/>
              <a:buChar char="•"/>
              <a:defRPr/>
            </a:pPr>
            <a:r>
              <a:rPr lang="en-US" altLang="en-US" sz="1824" kern="1200" dirty="0">
                <a:solidFill>
                  <a:srgbClr val="0C4990"/>
                </a:solidFill>
                <a:latin typeface="+mn-lt"/>
                <a:ea typeface="ヒラギノ明朝 ProN W3" panose="02020300000000000000" pitchFamily="18" charset="-128"/>
                <a:cs typeface="Arial"/>
                <a:sym typeface="Rockwell" panose="02060603020205020403" pitchFamily="18" charset="77"/>
              </a:rPr>
              <a:t>Ring universities/ TAFE directly with specific queries</a:t>
            </a:r>
          </a:p>
          <a:p>
            <a:pPr marL="347472" indent="-347472" defTabSz="694944">
              <a:spcAft>
                <a:spcPts val="456"/>
              </a:spcAft>
              <a:buClr>
                <a:srgbClr val="0C4990"/>
              </a:buClr>
              <a:buFontTx/>
              <a:buChar char="•"/>
              <a:defRPr/>
            </a:pPr>
            <a:endParaRPr lang="en-US" altLang="en-US" sz="1824" kern="1200" dirty="0">
              <a:solidFill>
                <a:srgbClr val="0C4990"/>
              </a:solidFill>
              <a:latin typeface="+mn-lt"/>
              <a:ea typeface="ヒラギノ明朝 ProN W3" panose="02020300000000000000" pitchFamily="18" charset="-128"/>
              <a:cs typeface="Arial"/>
              <a:sym typeface="Rockwell" panose="02060603020205020403" pitchFamily="18" charset="77"/>
            </a:endParaRPr>
          </a:p>
          <a:p>
            <a:pPr marL="347472" indent="-347472" defTabSz="694944">
              <a:spcAft>
                <a:spcPts val="456"/>
              </a:spcAft>
              <a:buClr>
                <a:srgbClr val="0C4990"/>
              </a:buClr>
              <a:buFont typeface="Arial"/>
              <a:buChar char="•"/>
              <a:defRPr/>
            </a:pPr>
            <a:r>
              <a:rPr lang="en-US" sz="1824" kern="1200" dirty="0">
                <a:solidFill>
                  <a:srgbClr val="0C4990"/>
                </a:solidFill>
                <a:latin typeface="+mn-lt"/>
                <a:ea typeface="ヒラギノ明朝 ProN W3" panose="02020300000000000000" pitchFamily="18" charset="-128"/>
                <a:cs typeface="Arial"/>
                <a:sym typeface="Rockwell" panose="02060603020205020403" pitchFamily="18" charset="77"/>
              </a:rPr>
              <a:t>Speak with your Careers Counsellor if seeking guidance</a:t>
            </a:r>
          </a:p>
          <a:p>
            <a:pPr marL="347472" indent="-347472" defTabSz="694944"/>
            <a:r>
              <a:rPr lang="en-US" sz="1824" kern="1200" dirty="0">
                <a:solidFill>
                  <a:schemeClr val="accent1">
                    <a:lumMod val="75000"/>
                  </a:schemeClr>
                </a:solidFill>
                <a:latin typeface="+mn-lt"/>
                <a:ea typeface="ヒラギノ明朝 ProN W3" panose="02020300000000000000" pitchFamily="18" charset="-128"/>
                <a:cs typeface="Calibri"/>
                <a:sym typeface="Rockwell" panose="02060603020205020403" pitchFamily="18" charset="77"/>
              </a:rPr>
              <a:t>	Belinda Sorensen – Cameron </a:t>
            </a:r>
            <a:r>
              <a:rPr lang="en-US" sz="1824" dirty="0">
                <a:solidFill>
                  <a:schemeClr val="accent1">
                    <a:lumMod val="75000"/>
                  </a:schemeClr>
                </a:solidFill>
                <a:latin typeface="+mn-lt"/>
                <a:cs typeface="Calibri"/>
              </a:rPr>
              <a:t>&amp; </a:t>
            </a:r>
            <a:r>
              <a:rPr lang="en-US" sz="1824" kern="1200" dirty="0">
                <a:solidFill>
                  <a:schemeClr val="accent1">
                    <a:lumMod val="75000"/>
                  </a:schemeClr>
                </a:solidFill>
                <a:latin typeface="+mn-lt"/>
                <a:ea typeface="ヒラギノ明朝 ProN W3" panose="02020300000000000000" pitchFamily="18" charset="-128"/>
                <a:cs typeface="Calibri"/>
                <a:sym typeface="Rockwell" panose="02060603020205020403" pitchFamily="18" charset="77"/>
              </a:rPr>
              <a:t>Douglas</a:t>
            </a:r>
          </a:p>
          <a:p>
            <a:pPr marL="347472" indent="-347472" defTabSz="694944"/>
            <a:r>
              <a:rPr lang="en-US" sz="1824" kern="1200" dirty="0">
                <a:solidFill>
                  <a:schemeClr val="accent1">
                    <a:lumMod val="75000"/>
                  </a:schemeClr>
                </a:solidFill>
                <a:latin typeface="+mn-lt"/>
                <a:ea typeface="ヒラギノ明朝 ProN W3" panose="02020300000000000000" pitchFamily="18" charset="-128"/>
                <a:cs typeface="Calibri"/>
                <a:sym typeface="Rockwell" panose="02060603020205020403" pitchFamily="18" charset="77"/>
              </a:rPr>
              <a:t>	Sam Smith –  Gordon </a:t>
            </a:r>
            <a:r>
              <a:rPr lang="en-US" sz="1824" dirty="0">
                <a:solidFill>
                  <a:schemeClr val="accent1">
                    <a:lumMod val="75000"/>
                  </a:schemeClr>
                </a:solidFill>
                <a:latin typeface="+mn-lt"/>
                <a:cs typeface="Calibri"/>
              </a:rPr>
              <a:t>&amp; </a:t>
            </a:r>
            <a:r>
              <a:rPr lang="en-US" sz="1824" kern="1200" dirty="0">
                <a:solidFill>
                  <a:schemeClr val="accent1">
                    <a:lumMod val="75000"/>
                  </a:schemeClr>
                </a:solidFill>
                <a:latin typeface="+mn-lt"/>
                <a:ea typeface="ヒラギノ明朝 ProN W3" panose="02020300000000000000" pitchFamily="18" charset="-128"/>
                <a:cs typeface="Calibri"/>
                <a:sym typeface="Rockwell" panose="02060603020205020403" pitchFamily="18" charset="77"/>
              </a:rPr>
              <a:t>Campbell</a:t>
            </a:r>
          </a:p>
          <a:p>
            <a:pPr marL="347472" indent="-347472" defTabSz="694944"/>
            <a:r>
              <a:rPr lang="en-US" sz="1824" kern="1200" dirty="0">
                <a:solidFill>
                  <a:schemeClr val="accent1">
                    <a:lumMod val="75000"/>
                  </a:schemeClr>
                </a:solidFill>
                <a:latin typeface="+mn-lt"/>
                <a:ea typeface="ヒラギノ明朝 ProN W3" panose="02020300000000000000" pitchFamily="18" charset="-128"/>
                <a:cs typeface="Calibri"/>
                <a:sym typeface="Rockwell" panose="02060603020205020403" pitchFamily="18" charset="77"/>
              </a:rPr>
              <a:t>	Janet Rainey – McGregor </a:t>
            </a:r>
            <a:r>
              <a:rPr lang="en-US" sz="1824" dirty="0">
                <a:solidFill>
                  <a:schemeClr val="accent1">
                    <a:lumMod val="75000"/>
                  </a:schemeClr>
                </a:solidFill>
                <a:latin typeface="+mn-lt"/>
                <a:cs typeface="Calibri"/>
              </a:rPr>
              <a:t>&amp; </a:t>
            </a:r>
            <a:r>
              <a:rPr lang="en-US" sz="1824" kern="1200" dirty="0">
                <a:solidFill>
                  <a:schemeClr val="accent1">
                    <a:lumMod val="75000"/>
                  </a:schemeClr>
                </a:solidFill>
                <a:latin typeface="+mn-lt"/>
                <a:ea typeface="ヒラギノ明朝 ProN W3" panose="02020300000000000000" pitchFamily="18" charset="-128"/>
                <a:cs typeface="Calibri"/>
                <a:sym typeface="Rockwell" panose="02060603020205020403" pitchFamily="18" charset="77"/>
              </a:rPr>
              <a:t> Stewart</a:t>
            </a:r>
          </a:p>
          <a:p>
            <a:pPr marL="347472" indent="-347472" defTabSz="694944">
              <a:spcAft>
                <a:spcPts val="456"/>
              </a:spcAft>
              <a:buClr>
                <a:srgbClr val="0C4990"/>
              </a:buClr>
              <a:buFont typeface="Arial"/>
              <a:buChar char="•"/>
              <a:defRPr/>
            </a:pPr>
            <a:endParaRPr lang="en-US" sz="1520" kern="1200" dirty="0">
              <a:solidFill>
                <a:srgbClr val="02184D"/>
              </a:solidFill>
              <a:latin typeface="Calibri Light"/>
              <a:ea typeface="ヒラギノ明朝 ProN W3" panose="02020300000000000000" pitchFamily="18" charset="-128"/>
              <a:cs typeface="Arial"/>
              <a:sym typeface="Rockwell" panose="02060603020205020403" pitchFamily="18" charset="77"/>
            </a:endParaRPr>
          </a:p>
          <a:p>
            <a:pPr>
              <a:spcAft>
                <a:spcPts val="600"/>
              </a:spcAft>
              <a:buClr>
                <a:srgbClr val="0C4990"/>
              </a:buClr>
              <a:buFont typeface="Arial"/>
              <a:buChar char="•"/>
              <a:defRPr/>
            </a:pPr>
            <a:endParaRPr lang="en-US" sz="2000" dirty="0">
              <a:solidFill>
                <a:srgbClr val="0C4990"/>
              </a:solidFill>
              <a:latin typeface="Calibri Light"/>
              <a:ea typeface="ヒラギノ明朝 ProN W3"/>
              <a:cs typeface="Arial"/>
            </a:endParaRPr>
          </a:p>
        </p:txBody>
      </p:sp>
      <p:pic>
        <p:nvPicPr>
          <p:cNvPr id="2" name="Audio Recording 27 Jul 2023 at 7:49:12 pm">
            <a:hlinkClick r:id="" action="ppaction://media"/>
            <a:extLst>
              <a:ext uri="{FF2B5EF4-FFF2-40B4-BE49-F238E27FC236}">
                <a16:creationId xmlns:a16="http://schemas.microsoft.com/office/drawing/2014/main" id="{C0897DA0-D401-6CC0-FCFD-225BC3CC14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22729-0F65-C242-9D16-371C63CB0D18}"/>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rial" panose="020B0604020202020204" pitchFamily="34" charset="0"/>
                <a:cs typeface="Arial" panose="020B0604020202020204" pitchFamily="34" charset="0"/>
              </a:rPr>
              <a:t>Question and Answers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3"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CF6732-6C4C-DB40-A98C-3DDAC08363DE}"/>
              </a:ext>
            </a:extLst>
          </p:cNvPr>
          <p:cNvSpPr>
            <a:spLocks noGrp="1"/>
          </p:cNvSpPr>
          <p:nvPr>
            <p:ph idx="1"/>
          </p:nvPr>
        </p:nvSpPr>
        <p:spPr>
          <a:xfrm>
            <a:off x="4447309" y="591345"/>
            <a:ext cx="6906491" cy="5585619"/>
          </a:xfrm>
        </p:spPr>
        <p:txBody>
          <a:bodyPr anchor="ctr">
            <a:normAutofit/>
          </a:bodyPr>
          <a:lstStyle/>
          <a:p>
            <a:r>
              <a:rPr lang="en-US" sz="2400">
                <a:latin typeface="Calibri Light"/>
                <a:cs typeface="Arial"/>
              </a:rPr>
              <a:t>Please use the Q and A at the bottom of the screen or we are more than happy to respond to your questions at anytime.</a:t>
            </a:r>
          </a:p>
          <a:p>
            <a:endParaRPr lang="en-US" sz="2400">
              <a:latin typeface="Calibri Light"/>
              <a:cs typeface="Arial" panose="020B0604020202020204" pitchFamily="34" charset="0"/>
            </a:endParaRPr>
          </a:p>
          <a:p>
            <a:r>
              <a:rPr lang="en-US" sz="2400">
                <a:latin typeface="Calibri Light"/>
                <a:cs typeface="Arial"/>
              </a:rPr>
              <a:t>Teresa </a:t>
            </a:r>
            <a:r>
              <a:rPr lang="en-US" sz="2400" err="1">
                <a:latin typeface="Calibri Light"/>
                <a:cs typeface="Arial"/>
              </a:rPr>
              <a:t>Hanel</a:t>
            </a:r>
            <a:r>
              <a:rPr lang="en-US" sz="2400">
                <a:latin typeface="Calibri Light"/>
                <a:cs typeface="Arial"/>
              </a:rPr>
              <a:t> </a:t>
            </a:r>
            <a:r>
              <a:rPr lang="en-US" sz="2400">
                <a:latin typeface="Calibri Light"/>
                <a:cs typeface="Arial"/>
                <a:hlinkClick r:id="rId5"/>
              </a:rPr>
              <a:t>thanel@scotch.sa.edu.au</a:t>
            </a:r>
            <a:endParaRPr lang="en-US" sz="2400">
              <a:latin typeface="Calibri Light"/>
              <a:cs typeface="Arial"/>
            </a:endParaRPr>
          </a:p>
          <a:p>
            <a:r>
              <a:rPr lang="en-US" sz="2400">
                <a:latin typeface="Calibri Light"/>
                <a:cs typeface="Arial"/>
              </a:rPr>
              <a:t>Belinda Sorensen </a:t>
            </a:r>
            <a:r>
              <a:rPr lang="en-US" sz="2400">
                <a:latin typeface="Calibri Light"/>
                <a:cs typeface="Arial"/>
                <a:hlinkClick r:id="rId6"/>
              </a:rPr>
              <a:t>bsorensen@scotch.sa.edu.au</a:t>
            </a:r>
            <a:endParaRPr lang="en-US" sz="2400">
              <a:latin typeface="Calibri Light"/>
              <a:cs typeface="Arial"/>
            </a:endParaRPr>
          </a:p>
          <a:p>
            <a:r>
              <a:rPr lang="en-US" sz="2400">
                <a:latin typeface="Calibri" panose="020F0502020204030204" pitchFamily="34" charset="0"/>
                <a:cs typeface="Calibri" panose="020F0502020204030204" pitchFamily="34" charset="0"/>
              </a:rPr>
              <a:t>Sam Smith </a:t>
            </a:r>
            <a:r>
              <a:rPr lang="en-US" sz="2400">
                <a:latin typeface="Calibri" panose="020F0502020204030204" pitchFamily="34" charset="0"/>
                <a:cs typeface="Calibri" panose="020F0502020204030204" pitchFamily="34" charset="0"/>
                <a:hlinkClick r:id="rId7"/>
              </a:rPr>
              <a:t>ssmith@scotch.sa.edu.au</a:t>
            </a:r>
            <a:endParaRPr lang="en-US" sz="2400">
              <a:latin typeface="Calibri" panose="020F0502020204030204" pitchFamily="34" charset="0"/>
              <a:cs typeface="Calibri" panose="020F0502020204030204" pitchFamily="34" charset="0"/>
            </a:endParaRPr>
          </a:p>
          <a:p>
            <a:r>
              <a:rPr lang="en-US" sz="2400">
                <a:latin typeface="Calibri" panose="020F0502020204030204" pitchFamily="34" charset="0"/>
                <a:cs typeface="Calibri" panose="020F0502020204030204" pitchFamily="34" charset="0"/>
              </a:rPr>
              <a:t>Janet Rainey </a:t>
            </a:r>
            <a:r>
              <a:rPr lang="en-US" sz="2400">
                <a:latin typeface="Calibri" panose="020F0502020204030204" pitchFamily="34" charset="0"/>
                <a:cs typeface="Calibri" panose="020F0502020204030204" pitchFamily="34" charset="0"/>
                <a:hlinkClick r:id="rId8"/>
              </a:rPr>
              <a:t>jrainey@scotch.sa.edu.au</a:t>
            </a:r>
            <a:endParaRPr lang="en-US" sz="2400">
              <a:latin typeface="Calibri" panose="020F0502020204030204" pitchFamily="34" charset="0"/>
              <a:cs typeface="Calibri" panose="020F0502020204030204" pitchFamily="34" charset="0"/>
            </a:endParaRPr>
          </a:p>
          <a:p>
            <a:endParaRPr lang="en-US" sz="2400">
              <a:latin typeface="Calibri" panose="020F0502020204030204" pitchFamily="34" charset="0"/>
              <a:cs typeface="Calibri" panose="020F0502020204030204" pitchFamily="34" charset="0"/>
            </a:endParaRPr>
          </a:p>
          <a:p>
            <a:endParaRPr lang="en-US">
              <a:latin typeface="Arial" panose="020B0604020202020204" pitchFamily="34" charset="0"/>
              <a:cs typeface="Arial" panose="020B0604020202020204" pitchFamily="34" charset="0"/>
            </a:endParaRPr>
          </a:p>
          <a:p>
            <a:endParaRPr lang="en-US"/>
          </a:p>
        </p:txBody>
      </p:sp>
      <p:pic>
        <p:nvPicPr>
          <p:cNvPr id="4" name="Audio Recording 28 Jul 2023 at 2:25:02 pm">
            <a:hlinkClick r:id="" action="ppaction://media"/>
            <a:extLst>
              <a:ext uri="{FF2B5EF4-FFF2-40B4-BE49-F238E27FC236}">
                <a16:creationId xmlns:a16="http://schemas.microsoft.com/office/drawing/2014/main" id="{69FF25F7-F5AD-5E09-DFB6-2EA3FEA9D3A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0836" y="4891628"/>
            <a:ext cx="812800" cy="812800"/>
          </a:xfrm>
          <a:prstGeom prst="rect">
            <a:avLst/>
          </a:prstGeom>
        </p:spPr>
      </p:pic>
    </p:spTree>
    <p:extLst>
      <p:ext uri="{BB962C8B-B14F-4D97-AF65-F5344CB8AC3E}">
        <p14:creationId xmlns:p14="http://schemas.microsoft.com/office/powerpoint/2010/main" val="812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0CD0F-147F-B646-AA18-CAED14AEC352}"/>
              </a:ext>
            </a:extLst>
          </p:cNvPr>
          <p:cNvSpPr>
            <a:spLocks noGrp="1"/>
          </p:cNvSpPr>
          <p:nvPr>
            <p:ph type="title"/>
          </p:nvPr>
        </p:nvSpPr>
        <p:spPr>
          <a:xfrm>
            <a:off x="589560" y="856180"/>
            <a:ext cx="4560584" cy="1128068"/>
          </a:xfrm>
        </p:spPr>
        <p:txBody>
          <a:bodyPr anchor="ctr">
            <a:normAutofit/>
          </a:bodyPr>
          <a:lstStyle/>
          <a:p>
            <a:r>
              <a:rPr lang="en-US" sz="3700">
                <a:latin typeface="Arial" panose="020B0604020202020204" pitchFamily="34" charset="0"/>
                <a:cs typeface="Arial" panose="020B0604020202020204" pitchFamily="34" charset="0"/>
              </a:rPr>
              <a:t>Thank you for listening</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2B1B2C-CDC5-4348-8382-330039CCB71C}"/>
              </a:ext>
            </a:extLst>
          </p:cNvPr>
          <p:cNvSpPr>
            <a:spLocks noGrp="1"/>
          </p:cNvSpPr>
          <p:nvPr>
            <p:ph idx="1"/>
          </p:nvPr>
        </p:nvSpPr>
        <p:spPr>
          <a:xfrm>
            <a:off x="590719" y="2330505"/>
            <a:ext cx="4559425" cy="3979585"/>
          </a:xfrm>
        </p:spPr>
        <p:txBody>
          <a:bodyPr anchor="ctr">
            <a:normAutofit/>
          </a:bodyPr>
          <a:lstStyle/>
          <a:p>
            <a:pPr marL="0" indent="0">
              <a:buNone/>
              <a:defRPr/>
            </a:pPr>
            <a:r>
              <a:rPr lang="en-US" sz="2000" b="1" dirty="0">
                <a:latin typeface="Arial" panose="020B0604020202020204" pitchFamily="34" charset="0"/>
                <a:cs typeface="Arial" panose="020B0604020202020204" pitchFamily="34" charset="0"/>
                <a:sym typeface="Rockwell" charset="0"/>
              </a:rPr>
              <a:t>Term 3</a:t>
            </a:r>
          </a:p>
          <a:p>
            <a:pPr marL="0" indent="0">
              <a:buNone/>
              <a:defRPr/>
            </a:pPr>
            <a:endParaRPr lang="en-US" sz="2000" dirty="0">
              <a:latin typeface="Arial" panose="020B0604020202020204" pitchFamily="34" charset="0"/>
              <a:cs typeface="Arial" panose="020B0604020202020204" pitchFamily="34" charset="0"/>
              <a:sym typeface="Rockwell" charset="0"/>
            </a:endParaRPr>
          </a:p>
          <a:p>
            <a:pPr marL="401827" indent="-401827">
              <a:buFont typeface="Arial"/>
              <a:buChar char="•"/>
              <a:defRPr/>
            </a:pPr>
            <a:r>
              <a:rPr lang="en-US" sz="2000" dirty="0">
                <a:latin typeface="Arial" panose="020B0604020202020204" pitchFamily="34" charset="0"/>
                <a:cs typeface="Arial" panose="020B0604020202020204" pitchFamily="34" charset="0"/>
                <a:sym typeface="Rockwell" charset="0"/>
              </a:rPr>
              <a:t>Online information will be sent  out this week</a:t>
            </a:r>
          </a:p>
          <a:p>
            <a:pPr marL="401827" indent="-401827">
              <a:buFont typeface="Arial"/>
              <a:buChar char="•"/>
              <a:defRPr/>
            </a:pPr>
            <a:r>
              <a:rPr lang="en-US" sz="2000" dirty="0">
                <a:latin typeface="Arial" panose="020B0604020202020204" pitchFamily="34" charset="0"/>
                <a:cs typeface="Arial" panose="020B0604020202020204" pitchFamily="34" charset="0"/>
                <a:sym typeface="Rockwell" charset="0"/>
              </a:rPr>
              <a:t>Subject choices due Thursday 17 August 2023</a:t>
            </a:r>
          </a:p>
          <a:p>
            <a:pPr marL="401827" indent="-401827">
              <a:buFont typeface="Arial"/>
              <a:buChar char="•"/>
              <a:defRPr/>
            </a:pPr>
            <a:r>
              <a:rPr lang="en-US" sz="2000" dirty="0">
                <a:latin typeface="Arial" panose="020B0604020202020204" pitchFamily="34" charset="0"/>
                <a:cs typeface="Arial" panose="020B0604020202020204" pitchFamily="34" charset="0"/>
                <a:sym typeface="Rockwell" charset="0"/>
              </a:rPr>
              <a:t>Questions?</a:t>
            </a:r>
            <a:endParaRPr lang="en-US" sz="2000" dirty="0">
              <a:latin typeface="Arial" panose="020B0604020202020204" pitchFamily="34" charset="0"/>
              <a:cs typeface="Arial" panose="020B0604020202020204" pitchFamily="34" charset="0"/>
            </a:endParaRPr>
          </a:p>
          <a:p>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1" y="513854"/>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43D9E63-CF47-4F62-8C3B-94D7E1E92875}"/>
              </a:ext>
            </a:extLst>
          </p:cNvPr>
          <p:cNvPicPr>
            <a:picLocks noChangeAspect="1"/>
          </p:cNvPicPr>
          <p:nvPr/>
        </p:nvPicPr>
        <p:blipFill rotWithShape="1">
          <a:blip r:embed="rId5"/>
          <a:srcRect r="31143" b="1"/>
          <a:stretch/>
        </p:blipFill>
        <p:spPr>
          <a:xfrm>
            <a:off x="5977789" y="799352"/>
            <a:ext cx="5425410" cy="5259296"/>
          </a:xfrm>
          <a:prstGeom prst="rect">
            <a:avLst/>
          </a:prstGeom>
        </p:spPr>
      </p:pic>
      <p:pic>
        <p:nvPicPr>
          <p:cNvPr id="4" name="Audio Recording 28 Jul 2023 at 2:26:03 pm">
            <a:hlinkClick r:id="" action="ppaction://media"/>
            <a:extLst>
              <a:ext uri="{FF2B5EF4-FFF2-40B4-BE49-F238E27FC236}">
                <a16:creationId xmlns:a16="http://schemas.microsoft.com/office/drawing/2014/main" id="{A65966D6-09F8-499B-CE33-03D8640FE18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4094" y="856688"/>
            <a:ext cx="812800" cy="812800"/>
          </a:xfrm>
          <a:prstGeom prst="rect">
            <a:avLst/>
          </a:prstGeom>
        </p:spPr>
      </p:pic>
    </p:spTree>
    <p:extLst>
      <p:ext uri="{BB962C8B-B14F-4D97-AF65-F5344CB8AC3E}">
        <p14:creationId xmlns:p14="http://schemas.microsoft.com/office/powerpoint/2010/main" val="258891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2F0DC0-C108-AB4F-8986-585FC04237E1}"/>
              </a:ext>
            </a:extLst>
          </p:cNvPr>
          <p:cNvSpPr>
            <a:spLocks noGrp="1"/>
          </p:cNvSpPr>
          <p:nvPr>
            <p:ph type="title"/>
          </p:nvPr>
        </p:nvSpPr>
        <p:spPr>
          <a:xfrm>
            <a:off x="643467" y="321734"/>
            <a:ext cx="10905066" cy="1135737"/>
          </a:xfrm>
        </p:spPr>
        <p:txBody>
          <a:bodyPr>
            <a:normAutofit/>
          </a:bodyPr>
          <a:lstStyle/>
          <a:p>
            <a:r>
              <a:rPr lang="en-US" sz="3600" b="1">
                <a:latin typeface="Calibri"/>
                <a:cs typeface="Calibri"/>
              </a:rPr>
              <a:t>Subjects Year 12</a:t>
            </a:r>
          </a:p>
        </p:txBody>
      </p:sp>
      <p:sp>
        <p:nvSpPr>
          <p:cNvPr id="3" name="Content Placeholder 2">
            <a:extLst>
              <a:ext uri="{FF2B5EF4-FFF2-40B4-BE49-F238E27FC236}">
                <a16:creationId xmlns:a16="http://schemas.microsoft.com/office/drawing/2014/main" id="{B4B4715E-2093-184C-BA66-AEEE5252F978}"/>
              </a:ext>
            </a:extLst>
          </p:cNvPr>
          <p:cNvSpPr>
            <a:spLocks noGrp="1"/>
          </p:cNvSpPr>
          <p:nvPr>
            <p:ph idx="1"/>
          </p:nvPr>
        </p:nvSpPr>
        <p:spPr>
          <a:xfrm>
            <a:off x="643469" y="1782981"/>
            <a:ext cx="4008384" cy="4393982"/>
          </a:xfrm>
        </p:spPr>
        <p:txBody>
          <a:bodyPr>
            <a:normAutofit/>
          </a:bodyPr>
          <a:lstStyle/>
          <a:p>
            <a:endParaRPr lang="en-US" altLang="en-US" sz="2000">
              <a:ea typeface="ＭＳ Ｐゴシック" panose="020B0600070205080204" pitchFamily="34" charset="-128"/>
            </a:endParaRPr>
          </a:p>
          <a:p>
            <a:endParaRPr lang="en-US" altLang="en-US" sz="2000">
              <a:ea typeface="ＭＳ Ｐゴシック" panose="020B0600070205080204" pitchFamily="34" charset="-128"/>
            </a:endParaRPr>
          </a:p>
          <a:p>
            <a:endParaRPr lang="en-AU" altLang="en-US" sz="2000">
              <a:ea typeface="ＭＳ Ｐゴシック" panose="020B0600070205080204" pitchFamily="34" charset="-128"/>
            </a:endParaRPr>
          </a:p>
          <a:p>
            <a:r>
              <a:rPr lang="en-AU" altLang="en-US" sz="2000">
                <a:ea typeface="ＭＳ Ｐゴシック" panose="020B0600070205080204" pitchFamily="34" charset="-128"/>
              </a:rPr>
              <a:t>Preferences will be due Thursday August 17</a:t>
            </a:r>
          </a:p>
          <a:p>
            <a:endParaRPr lang="en-US" altLang="en-US" sz="2000">
              <a:ea typeface="ＭＳ Ｐゴシック" panose="020B0600070205080204" pitchFamily="34" charset="-128"/>
            </a:endParaRPr>
          </a:p>
          <a:p>
            <a:endParaRPr lang="en-US" altLang="en-US" sz="2000">
              <a:ea typeface="ＭＳ Ｐゴシック" panose="020B0600070205080204" pitchFamily="34" charset="-128"/>
            </a:endParaRPr>
          </a:p>
          <a:p>
            <a:endParaRPr lang="en-US" sz="200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a:extLst>
              <a:ext uri="{FF2B5EF4-FFF2-40B4-BE49-F238E27FC236}">
                <a16:creationId xmlns:a16="http://schemas.microsoft.com/office/drawing/2014/main" id="{DD441CBE-869D-4845-9EE6-92BCDE62F011}"/>
              </a:ext>
            </a:extLst>
          </p:cNvPr>
          <p:cNvGraphicFramePr>
            <a:graphicFrameLocks noGrp="1"/>
          </p:cNvGraphicFramePr>
          <p:nvPr>
            <p:extLst>
              <p:ext uri="{D42A27DB-BD31-4B8C-83A1-F6EECF244321}">
                <p14:modId xmlns:p14="http://schemas.microsoft.com/office/powerpoint/2010/main" val="1572399895"/>
              </p:ext>
            </p:extLst>
          </p:nvPr>
        </p:nvGraphicFramePr>
        <p:xfrm>
          <a:off x="5295320" y="1809777"/>
          <a:ext cx="6253214" cy="4726526"/>
        </p:xfrm>
        <a:graphic>
          <a:graphicData uri="http://schemas.openxmlformats.org/drawingml/2006/table">
            <a:tbl>
              <a:tblPr firstRow="1" bandRow="1">
                <a:tableStyleId>{3B4B98B0-60AC-42C2-AFA5-B58CD77FA1E5}</a:tableStyleId>
              </a:tblPr>
              <a:tblGrid>
                <a:gridCol w="1222021">
                  <a:extLst>
                    <a:ext uri="{9D8B030D-6E8A-4147-A177-3AD203B41FA5}">
                      <a16:colId xmlns:a16="http://schemas.microsoft.com/office/drawing/2014/main" val="2118132514"/>
                    </a:ext>
                  </a:extLst>
                </a:gridCol>
                <a:gridCol w="1294524">
                  <a:extLst>
                    <a:ext uri="{9D8B030D-6E8A-4147-A177-3AD203B41FA5}">
                      <a16:colId xmlns:a16="http://schemas.microsoft.com/office/drawing/2014/main" val="334791378"/>
                    </a:ext>
                  </a:extLst>
                </a:gridCol>
                <a:gridCol w="1178497">
                  <a:extLst>
                    <a:ext uri="{9D8B030D-6E8A-4147-A177-3AD203B41FA5}">
                      <a16:colId xmlns:a16="http://schemas.microsoft.com/office/drawing/2014/main" val="744643685"/>
                    </a:ext>
                  </a:extLst>
                </a:gridCol>
                <a:gridCol w="1342269">
                  <a:extLst>
                    <a:ext uri="{9D8B030D-6E8A-4147-A177-3AD203B41FA5}">
                      <a16:colId xmlns:a16="http://schemas.microsoft.com/office/drawing/2014/main" val="521400740"/>
                    </a:ext>
                  </a:extLst>
                </a:gridCol>
                <a:gridCol w="1215903">
                  <a:extLst>
                    <a:ext uri="{9D8B030D-6E8A-4147-A177-3AD203B41FA5}">
                      <a16:colId xmlns:a16="http://schemas.microsoft.com/office/drawing/2014/main" val="658445757"/>
                    </a:ext>
                  </a:extLst>
                </a:gridCol>
              </a:tblGrid>
              <a:tr h="718051">
                <a:tc>
                  <a:txBody>
                    <a:bodyPr/>
                    <a:lstStyle/>
                    <a:p>
                      <a:r>
                        <a:rPr lang="en-US" sz="1400"/>
                        <a:t>Agriculture</a:t>
                      </a:r>
                    </a:p>
                  </a:txBody>
                  <a:tcPr marL="67580" marR="67580" marT="33791" marB="33791"/>
                </a:tc>
                <a:tc>
                  <a:txBody>
                    <a:bodyPr/>
                    <a:lstStyle/>
                    <a:p>
                      <a:r>
                        <a:rPr lang="en-US" sz="1400"/>
                        <a:t>Design &amp; Technology - Materials</a:t>
                      </a:r>
                    </a:p>
                  </a:txBody>
                  <a:tcPr marL="67580" marR="67580" marT="33791" marB="33791"/>
                </a:tc>
                <a:tc>
                  <a:txBody>
                    <a:bodyPr/>
                    <a:lstStyle/>
                    <a:p>
                      <a:r>
                        <a:rPr lang="en-US" sz="1400"/>
                        <a:t>Essential English</a:t>
                      </a:r>
                    </a:p>
                  </a:txBody>
                  <a:tcPr marL="67580" marR="67580" marT="33791" marB="33791"/>
                </a:tc>
                <a:tc>
                  <a:txBody>
                    <a:bodyPr/>
                    <a:lstStyle/>
                    <a:p>
                      <a:r>
                        <a:rPr lang="en-US" sz="1400"/>
                        <a:t>Media Studies</a:t>
                      </a:r>
                    </a:p>
                  </a:txBody>
                  <a:tcPr marL="67580" marR="67580" marT="33791" marB="33791"/>
                </a:tc>
                <a:tc>
                  <a:txBody>
                    <a:bodyPr/>
                    <a:lstStyle/>
                    <a:p>
                      <a:r>
                        <a:rPr lang="en-US" sz="1400"/>
                        <a:t>Music – many types</a:t>
                      </a:r>
                    </a:p>
                  </a:txBody>
                  <a:tcPr marL="67580" marR="67580" marT="33791" marB="33791"/>
                </a:tc>
                <a:extLst>
                  <a:ext uri="{0D108BD9-81ED-4DB2-BD59-A6C34878D82A}">
                    <a16:rowId xmlns:a16="http://schemas.microsoft.com/office/drawing/2014/main" val="2682316077"/>
                  </a:ext>
                </a:extLst>
              </a:tr>
              <a:tr h="718051">
                <a:tc>
                  <a:txBody>
                    <a:bodyPr/>
                    <a:lstStyle/>
                    <a:p>
                      <a:r>
                        <a:rPr lang="en-US" sz="1400"/>
                        <a:t>Biology</a:t>
                      </a:r>
                    </a:p>
                  </a:txBody>
                  <a:tcPr marL="67580" marR="67580" marT="33791" marB="33791"/>
                </a:tc>
                <a:tc>
                  <a:txBody>
                    <a:bodyPr/>
                    <a:lstStyle/>
                    <a:p>
                      <a:r>
                        <a:rPr lang="en-US" sz="1400"/>
                        <a:t>Design &amp; Technology - Textiles</a:t>
                      </a:r>
                    </a:p>
                  </a:txBody>
                  <a:tcPr marL="67580" marR="67580" marT="33791" marB="33791"/>
                </a:tc>
                <a:tc>
                  <a:txBody>
                    <a:bodyPr/>
                    <a:lstStyle/>
                    <a:p>
                      <a:r>
                        <a:rPr lang="en-US" sz="1400"/>
                        <a:t>Essential Maths</a:t>
                      </a:r>
                      <a:endParaRPr lang="en-US" sz="1400" err="1"/>
                    </a:p>
                  </a:txBody>
                  <a:tcPr marL="67580" marR="67580" marT="33791" marB="33791"/>
                </a:tc>
                <a:tc>
                  <a:txBody>
                    <a:bodyPr/>
                    <a:lstStyle/>
                    <a:p>
                      <a:r>
                        <a:rPr lang="en-US" sz="1400"/>
                        <a:t>General Maths</a:t>
                      </a:r>
                    </a:p>
                  </a:txBody>
                  <a:tcPr marL="67580" marR="67580" marT="33791" marB="33791"/>
                </a:tc>
                <a:tc>
                  <a:txBody>
                    <a:bodyPr/>
                    <a:lstStyle/>
                    <a:p>
                      <a:r>
                        <a:rPr lang="en-US" sz="1400"/>
                        <a:t>Nutrition</a:t>
                      </a:r>
                    </a:p>
                  </a:txBody>
                  <a:tcPr marL="67580" marR="67580" marT="33791" marB="33791"/>
                </a:tc>
                <a:extLst>
                  <a:ext uri="{0D108BD9-81ED-4DB2-BD59-A6C34878D82A}">
                    <a16:rowId xmlns:a16="http://schemas.microsoft.com/office/drawing/2014/main" val="249263645"/>
                  </a:ext>
                </a:extLst>
              </a:tr>
              <a:tr h="512206">
                <a:tc>
                  <a:txBody>
                    <a:bodyPr/>
                    <a:lstStyle/>
                    <a:p>
                      <a:r>
                        <a:rPr lang="en-US" sz="1400"/>
                        <a:t>Business Innovation</a:t>
                      </a:r>
                    </a:p>
                  </a:txBody>
                  <a:tcPr marL="67580" marR="67580" marT="33791" marB="33791"/>
                </a:tc>
                <a:tc>
                  <a:txBody>
                    <a:bodyPr/>
                    <a:lstStyle/>
                    <a:p>
                      <a:r>
                        <a:rPr lang="en-US" sz="1400"/>
                        <a:t>Drama</a:t>
                      </a:r>
                    </a:p>
                  </a:txBody>
                  <a:tcPr marL="67580" marR="67580" marT="33791" marB="33791"/>
                </a:tc>
                <a:tc>
                  <a:txBody>
                    <a:bodyPr/>
                    <a:lstStyle/>
                    <a:p>
                      <a:r>
                        <a:rPr lang="en-US" sz="1400"/>
                        <a:t>EAL</a:t>
                      </a:r>
                    </a:p>
                  </a:txBody>
                  <a:tcPr marL="67580" marR="67580" marT="33791" marB="33791"/>
                </a:tc>
                <a:tc>
                  <a:txBody>
                    <a:bodyPr/>
                    <a:lstStyle/>
                    <a:p>
                      <a:r>
                        <a:rPr lang="en-US" sz="1400"/>
                        <a:t>Health &amp; Wellbeing</a:t>
                      </a:r>
                    </a:p>
                  </a:txBody>
                  <a:tcPr marL="67580" marR="67580" marT="33791" marB="33791"/>
                </a:tc>
                <a:tc>
                  <a:txBody>
                    <a:bodyPr/>
                    <a:lstStyle/>
                    <a:p>
                      <a:r>
                        <a:rPr lang="en-US" sz="1400"/>
                        <a:t>Philosophy</a:t>
                      </a:r>
                    </a:p>
                  </a:txBody>
                  <a:tcPr marL="67580" marR="67580" marT="33791" marB="33791"/>
                </a:tc>
                <a:extLst>
                  <a:ext uri="{0D108BD9-81ED-4DB2-BD59-A6C34878D82A}">
                    <a16:rowId xmlns:a16="http://schemas.microsoft.com/office/drawing/2014/main" val="2664563176"/>
                  </a:ext>
                </a:extLst>
              </a:tr>
              <a:tr h="512206">
                <a:tc>
                  <a:txBody>
                    <a:bodyPr/>
                    <a:lstStyle/>
                    <a:p>
                      <a:r>
                        <a:rPr lang="en-US" sz="1400"/>
                        <a:t>Creative Arts – Film</a:t>
                      </a:r>
                    </a:p>
                    <a:p>
                      <a:r>
                        <a:rPr lang="en-US" sz="1400"/>
                        <a:t>Creative Arts - Photography</a:t>
                      </a:r>
                    </a:p>
                  </a:txBody>
                  <a:tcPr marL="67580" marR="67580" marT="33791" marB="33791"/>
                </a:tc>
                <a:tc>
                  <a:txBody>
                    <a:bodyPr/>
                    <a:lstStyle/>
                    <a:p>
                      <a:r>
                        <a:rPr lang="en-US" sz="1400"/>
                        <a:t>English</a:t>
                      </a:r>
                    </a:p>
                  </a:txBody>
                  <a:tcPr marL="67580" marR="67580" marT="33791" marB="33791"/>
                </a:tc>
                <a:tc>
                  <a:txBody>
                    <a:bodyPr/>
                    <a:lstStyle/>
                    <a:p>
                      <a:r>
                        <a:rPr lang="en-US" sz="1400"/>
                        <a:t>Food and Hospitality</a:t>
                      </a:r>
                    </a:p>
                  </a:txBody>
                  <a:tcPr marL="67580" marR="67580" marT="33791" marB="33791"/>
                </a:tc>
                <a:tc>
                  <a:txBody>
                    <a:bodyPr/>
                    <a:lstStyle/>
                    <a:p>
                      <a:r>
                        <a:rPr lang="en-US" sz="1400"/>
                        <a:t>Maths Methods</a:t>
                      </a:r>
                    </a:p>
                  </a:txBody>
                  <a:tcPr marL="67580" marR="67580" marT="33791" marB="33791"/>
                </a:tc>
                <a:tc>
                  <a:txBody>
                    <a:bodyPr/>
                    <a:lstStyle/>
                    <a:p>
                      <a:r>
                        <a:rPr lang="en-US" sz="1400"/>
                        <a:t>Psychology</a:t>
                      </a:r>
                    </a:p>
                  </a:txBody>
                  <a:tcPr marL="67580" marR="67580" marT="33791" marB="33791"/>
                </a:tc>
                <a:extLst>
                  <a:ext uri="{0D108BD9-81ED-4DB2-BD59-A6C34878D82A}">
                    <a16:rowId xmlns:a16="http://schemas.microsoft.com/office/drawing/2014/main" val="3024104295"/>
                  </a:ext>
                </a:extLst>
              </a:tr>
              <a:tr h="718051">
                <a:tc>
                  <a:txBody>
                    <a:bodyPr/>
                    <a:lstStyle/>
                    <a:p>
                      <a:r>
                        <a:rPr lang="en-US" sz="1400"/>
                        <a:t>Dance</a:t>
                      </a:r>
                    </a:p>
                  </a:txBody>
                  <a:tcPr marL="67580" marR="67580" marT="33791" marB="33791"/>
                </a:tc>
                <a:tc>
                  <a:txBody>
                    <a:bodyPr/>
                    <a:lstStyle/>
                    <a:p>
                      <a:r>
                        <a:rPr lang="en-US" sz="1400"/>
                        <a:t>English Literary Studies</a:t>
                      </a:r>
                    </a:p>
                  </a:txBody>
                  <a:tcPr marL="67580" marR="67580" marT="33791" marB="33791"/>
                </a:tc>
                <a:tc>
                  <a:txBody>
                    <a:bodyPr/>
                    <a:lstStyle/>
                    <a:p>
                      <a:r>
                        <a:rPr lang="en-US" sz="1400"/>
                        <a:t>French and Chinese</a:t>
                      </a:r>
                    </a:p>
                  </a:txBody>
                  <a:tcPr marL="67580" marR="67580" marT="33791" marB="33791"/>
                </a:tc>
                <a:tc>
                  <a:txBody>
                    <a:bodyPr/>
                    <a:lstStyle/>
                    <a:p>
                      <a:r>
                        <a:rPr lang="en-US" sz="1400"/>
                        <a:t>Modern History</a:t>
                      </a:r>
                    </a:p>
                  </a:txBody>
                  <a:tcPr marL="67580" marR="67580" marT="33791" marB="33791"/>
                </a:tc>
                <a:tc>
                  <a:txBody>
                    <a:bodyPr/>
                    <a:lstStyle/>
                    <a:p>
                      <a:r>
                        <a:rPr lang="en-US" sz="1400"/>
                        <a:t>Outdoor Education</a:t>
                      </a:r>
                    </a:p>
                  </a:txBody>
                  <a:tcPr marL="67580" marR="67580" marT="33791" marB="33791"/>
                </a:tc>
                <a:extLst>
                  <a:ext uri="{0D108BD9-81ED-4DB2-BD59-A6C34878D82A}">
                    <a16:rowId xmlns:a16="http://schemas.microsoft.com/office/drawing/2014/main" val="1396101071"/>
                  </a:ext>
                </a:extLst>
              </a:tr>
              <a:tr h="1139145">
                <a:tc>
                  <a:txBody>
                    <a:bodyPr/>
                    <a:lstStyle/>
                    <a:p>
                      <a:r>
                        <a:rPr lang="en-US" sz="1400"/>
                        <a:t>Physics</a:t>
                      </a:r>
                    </a:p>
                    <a:p>
                      <a:endParaRPr lang="en-US" sz="1400"/>
                    </a:p>
                    <a:p>
                      <a:r>
                        <a:rPr lang="en-US" sz="1400"/>
                        <a:t>Digital Tech</a:t>
                      </a:r>
                    </a:p>
                    <a:p>
                      <a:endParaRPr lang="en-US" sz="1400"/>
                    </a:p>
                  </a:txBody>
                  <a:tcPr marL="67580" marR="67580" marT="33791" marB="33791"/>
                </a:tc>
                <a:tc>
                  <a:txBody>
                    <a:bodyPr/>
                    <a:lstStyle/>
                    <a:p>
                      <a:r>
                        <a:rPr lang="en-US" sz="1400"/>
                        <a:t>Physical Education</a:t>
                      </a:r>
                    </a:p>
                    <a:p>
                      <a:endParaRPr lang="en-US" sz="1400"/>
                    </a:p>
                    <a:p>
                      <a:r>
                        <a:rPr lang="en-US" sz="1400"/>
                        <a:t>Media Studies</a:t>
                      </a:r>
                    </a:p>
                  </a:txBody>
                  <a:tcPr marL="67580" marR="67580" marT="33791" marB="33791"/>
                </a:tc>
                <a:tc>
                  <a:txBody>
                    <a:bodyPr/>
                    <a:lstStyle/>
                    <a:p>
                      <a:r>
                        <a:rPr lang="en-US" sz="1400"/>
                        <a:t>Specialist </a:t>
                      </a:r>
                      <a:r>
                        <a:rPr lang="en-US" sz="1400" err="1"/>
                        <a:t>Maths</a:t>
                      </a:r>
                      <a:endParaRPr lang="en-US" sz="1400"/>
                    </a:p>
                    <a:p>
                      <a:endParaRPr lang="en-US" sz="1400"/>
                    </a:p>
                    <a:p>
                      <a:r>
                        <a:rPr lang="en-US" sz="1400"/>
                        <a:t>Music</a:t>
                      </a:r>
                    </a:p>
                  </a:txBody>
                  <a:tcPr marL="67580" marR="67580" marT="33791" marB="33791"/>
                </a:tc>
                <a:tc>
                  <a:txBody>
                    <a:bodyPr/>
                    <a:lstStyle/>
                    <a:p>
                      <a:r>
                        <a:rPr lang="en-US" sz="1400"/>
                        <a:t>Visual Art – Art</a:t>
                      </a:r>
                    </a:p>
                    <a:p>
                      <a:r>
                        <a:rPr lang="en-US" sz="1400"/>
                        <a:t>Visual Art - Design</a:t>
                      </a:r>
                    </a:p>
                  </a:txBody>
                  <a:tcPr marL="67580" marR="67580" marT="33791" marB="33791"/>
                </a:tc>
                <a:tc>
                  <a:txBody>
                    <a:bodyPr/>
                    <a:lstStyle/>
                    <a:p>
                      <a:r>
                        <a:rPr lang="en-US" sz="1400"/>
                        <a:t>University</a:t>
                      </a:r>
                    </a:p>
                    <a:p>
                      <a:r>
                        <a:rPr lang="en-US" sz="1400">
                          <a:hlinkClick r:id="rId5"/>
                        </a:rPr>
                        <a:t>Headstart</a:t>
                      </a:r>
                      <a:endParaRPr lang="en-US" sz="1400"/>
                    </a:p>
                    <a:p>
                      <a:r>
                        <a:rPr lang="en-US" sz="1400">
                          <a:hlinkClick r:id="rId6"/>
                        </a:rPr>
                        <a:t>Extension Studies</a:t>
                      </a:r>
                      <a:endParaRPr lang="en-US" sz="1400"/>
                    </a:p>
                    <a:p>
                      <a:r>
                        <a:rPr lang="en-US" sz="1400"/>
                        <a:t>VET options</a:t>
                      </a:r>
                    </a:p>
                  </a:txBody>
                  <a:tcPr marL="67580" marR="67580" marT="33791" marB="33791"/>
                </a:tc>
                <a:extLst>
                  <a:ext uri="{0D108BD9-81ED-4DB2-BD59-A6C34878D82A}">
                    <a16:rowId xmlns:a16="http://schemas.microsoft.com/office/drawing/2014/main" val="4218360144"/>
                  </a:ext>
                </a:extLst>
              </a:tr>
            </a:tbl>
          </a:graphicData>
        </a:graphic>
      </p:graphicFrame>
      <p:pic>
        <p:nvPicPr>
          <p:cNvPr id="5" name="Audio Recording 28 Jul 2023 at 1:20:02 pm">
            <a:hlinkClick r:id="" action="ppaction://media"/>
            <a:extLst>
              <a:ext uri="{FF2B5EF4-FFF2-40B4-BE49-F238E27FC236}">
                <a16:creationId xmlns:a16="http://schemas.microsoft.com/office/drawing/2014/main" id="{0DCC8E98-31BB-58B2-9306-BE5F890D594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71461" y="5072428"/>
            <a:ext cx="812800" cy="812800"/>
          </a:xfrm>
          <a:prstGeom prst="rect">
            <a:avLst/>
          </a:prstGeom>
        </p:spPr>
      </p:pic>
    </p:spTree>
    <p:extLst>
      <p:ext uri="{BB962C8B-B14F-4D97-AF65-F5344CB8AC3E}">
        <p14:creationId xmlns:p14="http://schemas.microsoft.com/office/powerpoint/2010/main" val="385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35203-D330-F141-86A3-12DAA0055DD1}"/>
              </a:ext>
            </a:extLst>
          </p:cNvPr>
          <p:cNvSpPr>
            <a:spLocks noGrp="1"/>
          </p:cNvSpPr>
          <p:nvPr>
            <p:ph type="title"/>
          </p:nvPr>
        </p:nvSpPr>
        <p:spPr>
          <a:xfrm>
            <a:off x="643467" y="321734"/>
            <a:ext cx="10905066" cy="1135737"/>
          </a:xfrm>
        </p:spPr>
        <p:txBody>
          <a:bodyPr>
            <a:normAutofit/>
          </a:bodyPr>
          <a:lstStyle/>
          <a:p>
            <a:r>
              <a:rPr lang="en-US" sz="3600" b="1">
                <a:latin typeface="Calibri"/>
                <a:cs typeface="Calibri"/>
              </a:rPr>
              <a:t>English</a:t>
            </a:r>
          </a:p>
        </p:txBody>
      </p:sp>
      <p:sp>
        <p:nvSpPr>
          <p:cNvPr id="3" name="Content Placeholder 2">
            <a:extLst>
              <a:ext uri="{FF2B5EF4-FFF2-40B4-BE49-F238E27FC236}">
                <a16:creationId xmlns:a16="http://schemas.microsoft.com/office/drawing/2014/main" id="{EFD5EB48-1E12-EE45-9546-FAFEC2BA7F27}"/>
              </a:ext>
            </a:extLst>
          </p:cNvPr>
          <p:cNvSpPr>
            <a:spLocks noGrp="1"/>
          </p:cNvSpPr>
          <p:nvPr>
            <p:ph idx="1"/>
          </p:nvPr>
        </p:nvSpPr>
        <p:spPr>
          <a:xfrm>
            <a:off x="643469" y="1782981"/>
            <a:ext cx="4008384" cy="4393982"/>
          </a:xfrm>
        </p:spPr>
        <p:txBody>
          <a:bodyPr>
            <a:normAutofit/>
          </a:bodyPr>
          <a:lstStyle/>
          <a:p>
            <a:pPr marL="0" indent="0" fontAlgn="base">
              <a:buNone/>
            </a:pPr>
            <a:r>
              <a:rPr lang="en-US" sz="2000"/>
              <a:t>Stage 2 subject choices 2024:​</a:t>
            </a:r>
          </a:p>
          <a:p>
            <a:pPr fontAlgn="base"/>
            <a:r>
              <a:rPr lang="en-US" sz="2000"/>
              <a:t>English​ Literary Studies</a:t>
            </a:r>
            <a:endParaRPr lang="en-US" sz="2000">
              <a:cs typeface="Calibri"/>
            </a:endParaRPr>
          </a:p>
          <a:p>
            <a:pPr fontAlgn="base"/>
            <a:r>
              <a:rPr lang="en-US" sz="2000"/>
              <a:t>English</a:t>
            </a:r>
            <a:endParaRPr lang="en-US" sz="2000">
              <a:cs typeface="Calibri"/>
            </a:endParaRPr>
          </a:p>
          <a:p>
            <a:pPr fontAlgn="base"/>
            <a:r>
              <a:rPr lang="en-US" sz="2000"/>
              <a:t>Essential English</a:t>
            </a:r>
            <a:endParaRPr lang="en-US" sz="2000">
              <a:cs typeface="Calibri"/>
            </a:endParaRPr>
          </a:p>
          <a:p>
            <a:pPr fontAlgn="base"/>
            <a:r>
              <a:rPr lang="en-US" sz="2000"/>
              <a:t>English as an Additional Language ​</a:t>
            </a:r>
            <a:endParaRPr lang="en-US" sz="2000">
              <a:cs typeface="Calibri"/>
            </a:endParaRPr>
          </a:p>
          <a:p>
            <a:pPr marL="0" indent="0" fontAlgn="base">
              <a:buNone/>
            </a:pPr>
            <a:r>
              <a:rPr lang="en-US" sz="1800"/>
              <a:t>Head of Faculty – Michael </a:t>
            </a:r>
            <a:r>
              <a:rPr lang="en-US" sz="1800" err="1"/>
              <a:t>Rodenburg</a:t>
            </a:r>
            <a:r>
              <a:rPr lang="en-US" sz="1800"/>
              <a:t>  </a:t>
            </a:r>
            <a:r>
              <a:rPr lang="en-US" sz="2000">
                <a:hlinkClick r:id="rId5"/>
              </a:rPr>
              <a:t>mrodenburg@scotch.sa.edu.au</a:t>
            </a:r>
            <a:endParaRPr lang="en-US" sz="2000"/>
          </a:p>
          <a:p>
            <a:pPr marL="0" indent="0" fontAlgn="base">
              <a:buNone/>
            </a:pPr>
            <a:endParaRPr lang="en-US" sz="2000"/>
          </a:p>
        </p:txBody>
      </p:sp>
      <p:grpSp>
        <p:nvGrpSpPr>
          <p:cNvPr id="26" name="Group 1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5D4ED014-495F-4D5F-A12C-156FE6B035F5}"/>
              </a:ext>
            </a:extLst>
          </p:cNvPr>
          <p:cNvPicPr>
            <a:picLocks noChangeAspect="1"/>
          </p:cNvPicPr>
          <p:nvPr/>
        </p:nvPicPr>
        <p:blipFill rotWithShape="1">
          <a:blip r:embed="rId6"/>
          <a:srcRect r="3" b="12074"/>
          <a:stretch/>
        </p:blipFill>
        <p:spPr>
          <a:xfrm>
            <a:off x="5295320" y="2128848"/>
            <a:ext cx="6253212" cy="3670158"/>
          </a:xfrm>
          <a:prstGeom prst="rect">
            <a:avLst/>
          </a:prstGeom>
        </p:spPr>
      </p:pic>
      <p:grpSp>
        <p:nvGrpSpPr>
          <p:cNvPr id="23" name="Group 2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4" name="Rectangle 2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Audio Recording 28 Jul 2023 at 1:21:43 pm">
            <a:hlinkClick r:id="" action="ppaction://media"/>
            <a:extLst>
              <a:ext uri="{FF2B5EF4-FFF2-40B4-BE49-F238E27FC236}">
                <a16:creationId xmlns:a16="http://schemas.microsoft.com/office/drawing/2014/main" id="{C95825FC-7CB0-E0BF-6F1E-43CDF4A42C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0230" y="4797487"/>
            <a:ext cx="812800" cy="812800"/>
          </a:xfrm>
          <a:prstGeom prst="rect">
            <a:avLst/>
          </a:prstGeom>
        </p:spPr>
      </p:pic>
    </p:spTree>
    <p:extLst>
      <p:ext uri="{BB962C8B-B14F-4D97-AF65-F5344CB8AC3E}">
        <p14:creationId xmlns:p14="http://schemas.microsoft.com/office/powerpoint/2010/main" val="35409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66B1C1-D811-F644-BC80-E2C0F30EAE38}"/>
              </a:ext>
            </a:extLst>
          </p:cNvPr>
          <p:cNvSpPr>
            <a:spLocks noGrp="1"/>
          </p:cNvSpPr>
          <p:nvPr>
            <p:ph type="title"/>
          </p:nvPr>
        </p:nvSpPr>
        <p:spPr>
          <a:xfrm>
            <a:off x="556533" y="643467"/>
            <a:ext cx="11210925" cy="744836"/>
          </a:xfrm>
        </p:spPr>
        <p:txBody>
          <a:bodyPr vert="horz" lIns="91440" tIns="45720" rIns="91440" bIns="45720" rtlCol="0" anchor="ctr">
            <a:normAutofit/>
          </a:bodyPr>
          <a:lstStyle/>
          <a:p>
            <a:pPr algn="ctr"/>
            <a:r>
              <a:rPr lang="en-US" sz="3200" b="1">
                <a:solidFill>
                  <a:schemeClr val="bg1"/>
                </a:solidFill>
              </a:rPr>
              <a:t>Sciences</a:t>
            </a:r>
          </a:p>
        </p:txBody>
      </p:sp>
      <p:pic>
        <p:nvPicPr>
          <p:cNvPr id="1026" name="Picture 2">
            <a:extLst>
              <a:ext uri="{FF2B5EF4-FFF2-40B4-BE49-F238E27FC236}">
                <a16:creationId xmlns:a16="http://schemas.microsoft.com/office/drawing/2014/main" id="{0CF22EBD-B024-6142-AEB4-CE9010538FF0}"/>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2172609" y="1675228"/>
            <a:ext cx="7846783" cy="4394199"/>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28 Jul 2023 at 1:23:07 pm">
            <a:hlinkClick r:id="" action="ppaction://media"/>
            <a:extLst>
              <a:ext uri="{FF2B5EF4-FFF2-40B4-BE49-F238E27FC236}">
                <a16:creationId xmlns:a16="http://schemas.microsoft.com/office/drawing/2014/main" id="{B7E9BDBD-8A42-78AB-6A8E-06880CC9D6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66208" y="5068472"/>
            <a:ext cx="812800" cy="812800"/>
          </a:xfrm>
          <a:prstGeom prst="rect">
            <a:avLst/>
          </a:prstGeom>
        </p:spPr>
      </p:pic>
    </p:spTree>
    <p:extLst>
      <p:ext uri="{BB962C8B-B14F-4D97-AF65-F5344CB8AC3E}">
        <p14:creationId xmlns:p14="http://schemas.microsoft.com/office/powerpoint/2010/main" val="259740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BABC-EEDC-0D4B-A0C4-08A4B3E03BA1}"/>
              </a:ext>
            </a:extLst>
          </p:cNvPr>
          <p:cNvSpPr>
            <a:spLocks noGrp="1"/>
          </p:cNvSpPr>
          <p:nvPr>
            <p:ph type="title"/>
          </p:nvPr>
        </p:nvSpPr>
        <p:spPr>
          <a:xfrm>
            <a:off x="556533" y="643467"/>
            <a:ext cx="11210925" cy="744836"/>
          </a:xfrm>
        </p:spPr>
        <p:txBody>
          <a:bodyPr vert="horz" lIns="91440" tIns="45720" rIns="91440" bIns="45720" rtlCol="0" anchor="ctr">
            <a:normAutofit/>
          </a:bodyPr>
          <a:lstStyle/>
          <a:p>
            <a:pPr algn="ctr"/>
            <a:r>
              <a:rPr lang="en-US" sz="3200" b="1">
                <a:solidFill>
                  <a:schemeClr val="bg1"/>
                </a:solidFill>
                <a:latin typeface="Calibri"/>
                <a:cs typeface="Calibri"/>
              </a:rPr>
              <a:t>Sciences</a:t>
            </a:r>
          </a:p>
        </p:txBody>
      </p:sp>
      <p:pic>
        <p:nvPicPr>
          <p:cNvPr id="2050" name="Picture 2">
            <a:extLst>
              <a:ext uri="{FF2B5EF4-FFF2-40B4-BE49-F238E27FC236}">
                <a16:creationId xmlns:a16="http://schemas.microsoft.com/office/drawing/2014/main" id="{CC8974BA-C5E7-304A-A629-2F589F1D18CA}"/>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2479376" y="1675228"/>
            <a:ext cx="7233249" cy="4394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1C6A751-9FAE-B44A-AE9D-ABE14851EE18}"/>
              </a:ext>
            </a:extLst>
          </p:cNvPr>
          <p:cNvSpPr txBox="1"/>
          <p:nvPr/>
        </p:nvSpPr>
        <p:spPr>
          <a:xfrm>
            <a:off x="2944710" y="946990"/>
            <a:ext cx="7233249" cy="584775"/>
          </a:xfrm>
          <a:prstGeom prst="rect">
            <a:avLst/>
          </a:prstGeom>
          <a:noFill/>
        </p:spPr>
        <p:txBody>
          <a:bodyPr wrap="square" rtlCol="0">
            <a:spAutoFit/>
          </a:bodyPr>
          <a:lstStyle/>
          <a:p>
            <a:pPr algn="ctr"/>
            <a:r>
              <a:rPr lang="en-US" sz="3200" b="1"/>
              <a:t>Sciences</a:t>
            </a:r>
          </a:p>
        </p:txBody>
      </p:sp>
      <p:sp>
        <p:nvSpPr>
          <p:cNvPr id="4" name="TextBox 3">
            <a:extLst>
              <a:ext uri="{FF2B5EF4-FFF2-40B4-BE49-F238E27FC236}">
                <a16:creationId xmlns:a16="http://schemas.microsoft.com/office/drawing/2014/main" id="{8C4DA4A7-65E4-4348-ACD1-CF0B1821A961}"/>
              </a:ext>
            </a:extLst>
          </p:cNvPr>
          <p:cNvSpPr txBox="1"/>
          <p:nvPr/>
        </p:nvSpPr>
        <p:spPr>
          <a:xfrm>
            <a:off x="2238703" y="6069426"/>
            <a:ext cx="8245366" cy="646331"/>
          </a:xfrm>
          <a:prstGeom prst="rect">
            <a:avLst/>
          </a:prstGeom>
          <a:noFill/>
        </p:spPr>
        <p:txBody>
          <a:bodyPr wrap="square" rtlCol="0">
            <a:spAutoFit/>
          </a:bodyPr>
          <a:lstStyle/>
          <a:p>
            <a:r>
              <a:rPr lang="en-US"/>
              <a:t>Head of Science – Michelle McGrath </a:t>
            </a:r>
            <a:r>
              <a:rPr lang="en-US">
                <a:hlinkClick r:id="rId6"/>
              </a:rPr>
              <a:t>mmcgrath@scotch.sa.edu.au</a:t>
            </a:r>
            <a:endParaRPr lang="en-US"/>
          </a:p>
          <a:p>
            <a:endParaRPr lang="en-US"/>
          </a:p>
        </p:txBody>
      </p:sp>
      <p:pic>
        <p:nvPicPr>
          <p:cNvPr id="5" name="Audio Recording 28 Jul 2023 at 1:24:08 pm">
            <a:hlinkClick r:id="" action="ppaction://media"/>
            <a:extLst>
              <a:ext uri="{FF2B5EF4-FFF2-40B4-BE49-F238E27FC236}">
                <a16:creationId xmlns:a16="http://schemas.microsoft.com/office/drawing/2014/main" id="{E1FDEA00-EAA1-9A4C-69C2-8A8E6DBEC2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73584" y="4983910"/>
            <a:ext cx="812800" cy="812800"/>
          </a:xfrm>
          <a:prstGeom prst="rect">
            <a:avLst/>
          </a:prstGeom>
        </p:spPr>
      </p:pic>
    </p:spTree>
    <p:extLst>
      <p:ext uri="{BB962C8B-B14F-4D97-AF65-F5344CB8AC3E}">
        <p14:creationId xmlns:p14="http://schemas.microsoft.com/office/powerpoint/2010/main" val="1959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cell phone&#10;&#10;Description automatically generated">
            <a:extLst>
              <a:ext uri="{FF2B5EF4-FFF2-40B4-BE49-F238E27FC236}">
                <a16:creationId xmlns:a16="http://schemas.microsoft.com/office/drawing/2014/main" id="{6CBC572C-2F16-C740-AD06-EC625D4950E8}"/>
              </a:ext>
            </a:extLst>
          </p:cNvPr>
          <p:cNvPicPr>
            <a:picLocks noGrp="1" noChangeAspect="1"/>
          </p:cNvPicPr>
          <p:nvPr>
            <p:ph idx="1"/>
          </p:nvPr>
        </p:nvPicPr>
        <p:blipFill rotWithShape="1">
          <a:blip r:embed="rId5"/>
          <a:srcRect l="549" r="2079" b="-1"/>
          <a:stretch/>
        </p:blipFill>
        <p:spPr>
          <a:xfrm>
            <a:off x="6096000" y="640080"/>
            <a:ext cx="5459470" cy="5578816"/>
          </a:xfrm>
          <a:prstGeom prst="rect">
            <a:avLst/>
          </a:prstGeom>
        </p:spPr>
      </p:pic>
      <p:sp>
        <p:nvSpPr>
          <p:cNvPr id="3" name="TextBox 2">
            <a:extLst>
              <a:ext uri="{FF2B5EF4-FFF2-40B4-BE49-F238E27FC236}">
                <a16:creationId xmlns:a16="http://schemas.microsoft.com/office/drawing/2014/main" id="{E298A77F-E667-0B4C-BD93-B45C17312AAD}"/>
              </a:ext>
            </a:extLst>
          </p:cNvPr>
          <p:cNvSpPr txBox="1"/>
          <p:nvPr/>
        </p:nvSpPr>
        <p:spPr>
          <a:xfrm>
            <a:off x="6094355" y="6217920"/>
            <a:ext cx="5476015" cy="640080"/>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a:solidFill>
                  <a:srgbClr val="FFFFFF"/>
                </a:solidFill>
              </a:rPr>
              <a:t>Head of Mathematics  Olga Kumar </a:t>
            </a:r>
            <a:r>
              <a:rPr lang="en-US" sz="1300" err="1">
                <a:solidFill>
                  <a:srgbClr val="FFFFFF"/>
                </a:solidFill>
              </a:rPr>
              <a:t>okumar@scotch.sa.edu.au</a:t>
            </a:r>
            <a:endParaRPr lang="en-US" sz="1300">
              <a:solidFill>
                <a:srgbClr val="FFFFFF"/>
              </a:solidFill>
            </a:endParaRPr>
          </a:p>
        </p:txBody>
      </p:sp>
      <p:sp>
        <p:nvSpPr>
          <p:cNvPr id="2" name="Title 1">
            <a:extLst>
              <a:ext uri="{FF2B5EF4-FFF2-40B4-BE49-F238E27FC236}">
                <a16:creationId xmlns:a16="http://schemas.microsoft.com/office/drawing/2014/main" id="{58D5E23F-F4A5-3E45-8EBF-C8A99270D98E}"/>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b="1" kern="1200">
                <a:solidFill>
                  <a:srgbClr val="FFFFFF"/>
                </a:solidFill>
                <a:latin typeface="+mj-lt"/>
                <a:ea typeface="+mj-ea"/>
                <a:cs typeface="+mj-cs"/>
              </a:rPr>
              <a:t>Mathematics</a:t>
            </a:r>
          </a:p>
        </p:txBody>
      </p:sp>
      <p:pic>
        <p:nvPicPr>
          <p:cNvPr id="4" name="Audio Recording 28 Jul 2023 at 1:25:12 pm">
            <a:hlinkClick r:id="" action="ppaction://media"/>
            <a:extLst>
              <a:ext uri="{FF2B5EF4-FFF2-40B4-BE49-F238E27FC236}">
                <a16:creationId xmlns:a16="http://schemas.microsoft.com/office/drawing/2014/main" id="{D4A53FB2-D330-369E-6212-666AE9ED794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21474" y="5342108"/>
            <a:ext cx="812800" cy="812800"/>
          </a:xfrm>
          <a:prstGeom prst="rect">
            <a:avLst/>
          </a:prstGeom>
        </p:spPr>
      </p:pic>
    </p:spTree>
    <p:extLst>
      <p:ext uri="{BB962C8B-B14F-4D97-AF65-F5344CB8AC3E}">
        <p14:creationId xmlns:p14="http://schemas.microsoft.com/office/powerpoint/2010/main" val="325343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7494</Words>
  <Application>Microsoft Macintosh PowerPoint</Application>
  <PresentationFormat>Widescreen</PresentationFormat>
  <Paragraphs>691</Paragraphs>
  <Slides>44</Slides>
  <Notes>43</Notes>
  <HiddenSlides>0</HiddenSlides>
  <MMClips>46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 Black</vt:lpstr>
      <vt:lpstr>Arial,Sans-Serif</vt:lpstr>
      <vt:lpstr>ArialMT</vt:lpstr>
      <vt:lpstr>Calibri</vt:lpstr>
      <vt:lpstr>Calibri Light</vt:lpstr>
      <vt:lpstr>Gill Sans</vt:lpstr>
      <vt:lpstr>Rockwell</vt:lpstr>
      <vt:lpstr>UniSA-Altis-Regular</vt:lpstr>
      <vt:lpstr>Office Theme</vt:lpstr>
      <vt:lpstr>Year 12 Information night 2024</vt:lpstr>
      <vt:lpstr>Question and Answers</vt:lpstr>
      <vt:lpstr>SACE Requirements</vt:lpstr>
      <vt:lpstr>2024 Subjects for Year 12</vt:lpstr>
      <vt:lpstr>Subjects Year 12</vt:lpstr>
      <vt:lpstr>English</vt:lpstr>
      <vt:lpstr>Sciences</vt:lpstr>
      <vt:lpstr>Sciences</vt:lpstr>
      <vt:lpstr>Mathematics</vt:lpstr>
      <vt:lpstr>Languages</vt:lpstr>
      <vt:lpstr>Health and PE</vt:lpstr>
      <vt:lpstr>Technologies</vt:lpstr>
      <vt:lpstr>Performing Arts</vt:lpstr>
      <vt:lpstr>Humanities </vt:lpstr>
      <vt:lpstr>Vocation Education Training - VET</vt:lpstr>
      <vt:lpstr>Extension Studies – Flinders University</vt:lpstr>
      <vt:lpstr>Headstart – Adelaide University</vt:lpstr>
      <vt:lpstr>UniSA ACCELERATE</vt:lpstr>
      <vt:lpstr>CQU – Start Uni Now (SUN) Program</vt:lpstr>
      <vt:lpstr>University conversion</vt:lpstr>
      <vt:lpstr>Australian Tertiary Admission Rank (ATAR)</vt:lpstr>
      <vt:lpstr>Calculating an ATAR</vt:lpstr>
      <vt:lpstr>Calculating an ATAR</vt:lpstr>
      <vt:lpstr>Scaling</vt:lpstr>
      <vt:lpstr>Tertiary Pathways</vt:lpstr>
      <vt:lpstr>Careers  support  in  Year 12</vt:lpstr>
      <vt:lpstr>PowerPoint Presentation</vt:lpstr>
      <vt:lpstr> Tertiary Destinations for 2022 Cohort</vt:lpstr>
      <vt:lpstr>University</vt:lpstr>
      <vt:lpstr>Adjustment Factors (Bonus points)</vt:lpstr>
      <vt:lpstr>What do ATARs and Selection Ranks mean?</vt:lpstr>
      <vt:lpstr>What do you need to know about uni courses?</vt:lpstr>
      <vt:lpstr>Finding course content</vt:lpstr>
      <vt:lpstr>Finding course content</vt:lpstr>
      <vt:lpstr>Alternative Uni Entry Pathways?</vt:lpstr>
      <vt:lpstr>Alternative Entry Pathways </vt:lpstr>
      <vt:lpstr>Alternative Entry Pathways  </vt:lpstr>
      <vt:lpstr>Alternative Entry Pathways  STAT  </vt:lpstr>
      <vt:lpstr>Alternative Uni Entry Pathways</vt:lpstr>
      <vt:lpstr>University/TAFE Open Days</vt:lpstr>
      <vt:lpstr>University of Adelaide/Uni SA merger - FAQ</vt:lpstr>
      <vt:lpstr>Where to from here?</vt:lpstr>
      <vt:lpstr>Question and Answers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12 Information night 2021</dc:title>
  <dc:creator>Belinda Sorensen</dc:creator>
  <cp:lastModifiedBy>Teresa Hanel</cp:lastModifiedBy>
  <cp:revision>20</cp:revision>
  <cp:lastPrinted>2022-07-27T07:31:02Z</cp:lastPrinted>
  <dcterms:created xsi:type="dcterms:W3CDTF">2020-07-30T02:06:44Z</dcterms:created>
  <dcterms:modified xsi:type="dcterms:W3CDTF">2023-07-28T04:56:14Z</dcterms:modified>
</cp:coreProperties>
</file>